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Lst>
  <p:notesMasterIdLst>
    <p:notesMasterId r:id="rId80"/>
  </p:notesMasterIdLst>
  <p:sldIdLst>
    <p:sldId id="332" r:id="rId6"/>
    <p:sldId id="337" r:id="rId7"/>
    <p:sldId id="1094" r:id="rId8"/>
    <p:sldId id="353" r:id="rId9"/>
    <p:sldId id="1098" r:id="rId10"/>
    <p:sldId id="1082" r:id="rId11"/>
    <p:sldId id="1083" r:id="rId12"/>
    <p:sldId id="1084" r:id="rId13"/>
    <p:sldId id="1085" r:id="rId14"/>
    <p:sldId id="1086" r:id="rId15"/>
    <p:sldId id="1087" r:id="rId16"/>
    <p:sldId id="1088" r:id="rId17"/>
    <p:sldId id="1061" r:id="rId18"/>
    <p:sldId id="720" r:id="rId19"/>
    <p:sldId id="1057" r:id="rId20"/>
    <p:sldId id="1062" r:id="rId21"/>
    <p:sldId id="1064" r:id="rId22"/>
    <p:sldId id="1065" r:id="rId23"/>
    <p:sldId id="1066" r:id="rId24"/>
    <p:sldId id="1067" r:id="rId25"/>
    <p:sldId id="1068" r:id="rId26"/>
    <p:sldId id="1069" r:id="rId27"/>
    <p:sldId id="1044" r:id="rId28"/>
    <p:sldId id="1042" r:id="rId29"/>
    <p:sldId id="1060" r:id="rId30"/>
    <p:sldId id="1043" r:id="rId31"/>
    <p:sldId id="1046" r:id="rId32"/>
    <p:sldId id="1047" r:id="rId33"/>
    <p:sldId id="1056" r:id="rId34"/>
    <p:sldId id="1050" r:id="rId35"/>
    <p:sldId id="1089" r:id="rId36"/>
    <p:sldId id="351" r:id="rId37"/>
    <p:sldId id="1090" r:id="rId38"/>
    <p:sldId id="1096" r:id="rId39"/>
    <p:sldId id="1091" r:id="rId40"/>
    <p:sldId id="1092" r:id="rId41"/>
    <p:sldId id="1093" r:id="rId42"/>
    <p:sldId id="1051" r:id="rId43"/>
    <p:sldId id="352" r:id="rId44"/>
    <p:sldId id="1070" r:id="rId45"/>
    <p:sldId id="1071" r:id="rId46"/>
    <p:sldId id="1072" r:id="rId47"/>
    <p:sldId id="1073" r:id="rId48"/>
    <p:sldId id="1074" r:id="rId49"/>
    <p:sldId id="1080" r:id="rId50"/>
    <p:sldId id="1075" r:id="rId51"/>
    <p:sldId id="376" r:id="rId52"/>
    <p:sldId id="1099" r:id="rId53"/>
    <p:sldId id="378" r:id="rId54"/>
    <p:sldId id="401" r:id="rId55"/>
    <p:sldId id="379" r:id="rId56"/>
    <p:sldId id="1081" r:id="rId57"/>
    <p:sldId id="380" r:id="rId58"/>
    <p:sldId id="381" r:id="rId59"/>
    <p:sldId id="1100" r:id="rId60"/>
    <p:sldId id="382" r:id="rId61"/>
    <p:sldId id="383" r:id="rId62"/>
    <p:sldId id="1097" r:id="rId63"/>
    <p:sldId id="350" r:id="rId64"/>
    <p:sldId id="1095" r:id="rId65"/>
    <p:sldId id="1045" r:id="rId66"/>
    <p:sldId id="1055" r:id="rId67"/>
    <p:sldId id="1049" r:id="rId68"/>
    <p:sldId id="1052" r:id="rId69"/>
    <p:sldId id="1059" r:id="rId70"/>
    <p:sldId id="1053" r:id="rId71"/>
    <p:sldId id="1048" r:id="rId72"/>
    <p:sldId id="1054" r:id="rId73"/>
    <p:sldId id="1077" r:id="rId74"/>
    <p:sldId id="1102" r:id="rId75"/>
    <p:sldId id="1101" r:id="rId76"/>
    <p:sldId id="1076" r:id="rId77"/>
    <p:sldId id="1078" r:id="rId78"/>
    <p:sldId id="107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829"/>
    <a:srgbClr val="E5E5E7"/>
    <a:srgbClr val="5D5B5D"/>
    <a:srgbClr val="504E50"/>
    <a:srgbClr val="717072"/>
    <a:srgbClr val="5C5B5D"/>
    <a:srgbClr val="FC60F1"/>
    <a:srgbClr val="DDDDDD"/>
    <a:srgbClr val="E4E5E7"/>
    <a:srgbClr val="9DD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1812B-284B-4924-82FD-BD04F27267F1}" v="3" dt="2023-09-07T14:23:34.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3" autoAdjust="0"/>
    <p:restoredTop sz="94728" autoAdjust="0"/>
  </p:normalViewPr>
  <p:slideViewPr>
    <p:cSldViewPr snapToGrid="0">
      <p:cViewPr varScale="1">
        <p:scale>
          <a:sx n="105" d="100"/>
          <a:sy n="105" d="100"/>
        </p:scale>
        <p:origin x="336" y="9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A9DF2-8CC5-4149-9150-D41D4227EB13}" type="doc">
      <dgm:prSet loTypeId="urn:microsoft.com/office/officeart/2017/3/layout/DropPinTimeline" loCatId="process" qsTypeId="urn:microsoft.com/office/officeart/2005/8/quickstyle/simple5" qsCatId="simple" csTypeId="urn:microsoft.com/office/officeart/2005/8/colors/accent1_2" csCatId="accent1" phldr="1"/>
      <dgm:spPr/>
      <dgm:t>
        <a:bodyPr/>
        <a:lstStyle/>
        <a:p>
          <a:endParaRPr lang="en-US"/>
        </a:p>
      </dgm:t>
    </dgm:pt>
    <dgm:pt modelId="{8ED37EF6-CDB5-4242-B78C-FE066B5C830E}">
      <dgm:prSet/>
      <dgm:spPr/>
      <dgm:t>
        <a:bodyPr/>
        <a:lstStyle/>
        <a:p>
          <a:pPr>
            <a:defRPr b="1"/>
          </a:pPr>
          <a:r>
            <a:rPr lang="en-US" dirty="0">
              <a:solidFill>
                <a:srgbClr val="C00000"/>
              </a:solidFill>
            </a:rPr>
            <a:t>Sep. 15</a:t>
          </a:r>
        </a:p>
      </dgm:t>
    </dgm:pt>
    <dgm:pt modelId="{3DA99D35-147C-4B47-A0E4-7AE1FE852549}" type="parTrans" cxnId="{B8F24333-C11A-49A2-99F1-069C6D473B9F}">
      <dgm:prSet/>
      <dgm:spPr/>
      <dgm:t>
        <a:bodyPr/>
        <a:lstStyle/>
        <a:p>
          <a:endParaRPr lang="en-US"/>
        </a:p>
      </dgm:t>
    </dgm:pt>
    <dgm:pt modelId="{B55D67F7-6CD9-4B04-BACD-3BDFA34BD128}" type="sibTrans" cxnId="{B8F24333-C11A-49A2-99F1-069C6D473B9F}">
      <dgm:prSet/>
      <dgm:spPr/>
      <dgm:t>
        <a:bodyPr/>
        <a:lstStyle/>
        <a:p>
          <a:endParaRPr lang="en-US"/>
        </a:p>
      </dgm:t>
    </dgm:pt>
    <dgm:pt modelId="{E597AF5B-691E-4EC2-B4A0-FD4B3F323184}">
      <dgm:prSet custT="1"/>
      <dgm:spPr/>
      <dgm:t>
        <a:bodyPr/>
        <a:lstStyle/>
        <a:p>
          <a:r>
            <a:rPr lang="en-US" sz="1800" i="1" dirty="0">
              <a:solidFill>
                <a:srgbClr val="C00000"/>
              </a:solidFill>
            </a:rPr>
            <a:t>Letter of Intent </a:t>
          </a:r>
        </a:p>
        <a:p>
          <a:r>
            <a:rPr lang="en-US" sz="1800" i="1" dirty="0">
              <a:solidFill>
                <a:srgbClr val="C00000"/>
              </a:solidFill>
            </a:rPr>
            <a:t>(LOI) due</a:t>
          </a:r>
        </a:p>
      </dgm:t>
    </dgm:pt>
    <dgm:pt modelId="{E57E5053-69F0-4C41-AE9A-D40A671ACF4B}" type="parTrans" cxnId="{1526CBC3-4E91-4DC4-A5E6-369F3D704862}">
      <dgm:prSet/>
      <dgm:spPr/>
      <dgm:t>
        <a:bodyPr/>
        <a:lstStyle/>
        <a:p>
          <a:endParaRPr lang="en-US"/>
        </a:p>
      </dgm:t>
    </dgm:pt>
    <dgm:pt modelId="{B6EAAEC5-02B1-4847-817A-8EE4587224B9}" type="sibTrans" cxnId="{1526CBC3-4E91-4DC4-A5E6-369F3D704862}">
      <dgm:prSet/>
      <dgm:spPr/>
      <dgm:t>
        <a:bodyPr/>
        <a:lstStyle/>
        <a:p>
          <a:endParaRPr lang="en-US"/>
        </a:p>
      </dgm:t>
    </dgm:pt>
    <dgm:pt modelId="{BE26A3D4-42DC-40C8-9714-BC93384F8DD6}">
      <dgm:prSet/>
      <dgm:spPr/>
      <dgm:t>
        <a:bodyPr/>
        <a:lstStyle/>
        <a:p>
          <a:pPr>
            <a:defRPr b="1"/>
          </a:pPr>
          <a:r>
            <a:rPr lang="en-US" dirty="0"/>
            <a:t>October</a:t>
          </a:r>
        </a:p>
      </dgm:t>
    </dgm:pt>
    <dgm:pt modelId="{EB3F80FF-A187-4027-B3D3-DE12B0E4A719}" type="parTrans" cxnId="{A1113E71-91C1-4BCA-A3EF-E2AE183F175B}">
      <dgm:prSet/>
      <dgm:spPr/>
      <dgm:t>
        <a:bodyPr/>
        <a:lstStyle/>
        <a:p>
          <a:endParaRPr lang="en-US"/>
        </a:p>
      </dgm:t>
    </dgm:pt>
    <dgm:pt modelId="{E06FC366-889B-42C3-B71D-453B4D585E97}" type="sibTrans" cxnId="{A1113E71-91C1-4BCA-A3EF-E2AE183F175B}">
      <dgm:prSet/>
      <dgm:spPr/>
      <dgm:t>
        <a:bodyPr/>
        <a:lstStyle/>
        <a:p>
          <a:endParaRPr lang="en-US"/>
        </a:p>
      </dgm:t>
    </dgm:pt>
    <dgm:pt modelId="{35B0D3A3-D356-475A-BD5E-079BC2FCA32B}">
      <dgm:prSet/>
      <dgm:spPr/>
      <dgm:t>
        <a:bodyPr/>
        <a:lstStyle/>
        <a:p>
          <a:pPr>
            <a:defRPr b="1"/>
          </a:pPr>
          <a:r>
            <a:rPr lang="en-US" dirty="0"/>
            <a:t>Nov. 3</a:t>
          </a:r>
        </a:p>
      </dgm:t>
    </dgm:pt>
    <dgm:pt modelId="{BA14B96F-C311-4E24-BAA4-D60865B0F9AA}" type="parTrans" cxnId="{DE070705-A49B-44F5-BA6F-070757A7B56C}">
      <dgm:prSet/>
      <dgm:spPr/>
      <dgm:t>
        <a:bodyPr/>
        <a:lstStyle/>
        <a:p>
          <a:endParaRPr lang="en-US"/>
        </a:p>
      </dgm:t>
    </dgm:pt>
    <dgm:pt modelId="{EB951940-998B-441F-BD82-F2F059EB40A4}" type="sibTrans" cxnId="{DE070705-A49B-44F5-BA6F-070757A7B56C}">
      <dgm:prSet/>
      <dgm:spPr/>
      <dgm:t>
        <a:bodyPr/>
        <a:lstStyle/>
        <a:p>
          <a:endParaRPr lang="en-US"/>
        </a:p>
      </dgm:t>
    </dgm:pt>
    <dgm:pt modelId="{3B9830D8-E265-416F-AEAB-686AC191D342}">
      <dgm:prSet custT="1"/>
      <dgm:spPr/>
      <dgm:t>
        <a:bodyPr/>
        <a:lstStyle/>
        <a:p>
          <a:r>
            <a:rPr lang="en-US" sz="1800" i="1" dirty="0"/>
            <a:t>Invitation to submit full proposal</a:t>
          </a:r>
        </a:p>
      </dgm:t>
    </dgm:pt>
    <dgm:pt modelId="{CDF5BC79-C3AD-4412-9CD9-EFC55C368C39}" type="parTrans" cxnId="{033CEEFA-92E2-4B42-9438-79A4FC8A0A74}">
      <dgm:prSet/>
      <dgm:spPr/>
      <dgm:t>
        <a:bodyPr/>
        <a:lstStyle/>
        <a:p>
          <a:endParaRPr lang="en-US"/>
        </a:p>
      </dgm:t>
    </dgm:pt>
    <dgm:pt modelId="{9A83F4C5-2622-4F14-9C1B-4CFCA8F376D6}" type="sibTrans" cxnId="{033CEEFA-92E2-4B42-9438-79A4FC8A0A74}">
      <dgm:prSet/>
      <dgm:spPr/>
      <dgm:t>
        <a:bodyPr/>
        <a:lstStyle/>
        <a:p>
          <a:endParaRPr lang="en-US"/>
        </a:p>
      </dgm:t>
    </dgm:pt>
    <dgm:pt modelId="{376E8AB1-4F89-4859-B57F-95FB262D35A8}">
      <dgm:prSet/>
      <dgm:spPr/>
      <dgm:t>
        <a:bodyPr/>
        <a:lstStyle/>
        <a:p>
          <a:pPr>
            <a:defRPr b="1"/>
          </a:pPr>
          <a:r>
            <a:rPr lang="en-US" dirty="0"/>
            <a:t>Nov. 3 – Dec. 18 </a:t>
          </a:r>
        </a:p>
      </dgm:t>
    </dgm:pt>
    <dgm:pt modelId="{1074EC25-39DD-4B21-BB63-83D33DFE7077}" type="parTrans" cxnId="{BCA8BF5C-64FC-4149-9C00-1B6D0DA603A9}">
      <dgm:prSet/>
      <dgm:spPr/>
      <dgm:t>
        <a:bodyPr/>
        <a:lstStyle/>
        <a:p>
          <a:endParaRPr lang="en-US"/>
        </a:p>
      </dgm:t>
    </dgm:pt>
    <dgm:pt modelId="{6530DA02-0AF8-4DC2-9D82-9ECB7E62656F}" type="sibTrans" cxnId="{BCA8BF5C-64FC-4149-9C00-1B6D0DA603A9}">
      <dgm:prSet/>
      <dgm:spPr/>
      <dgm:t>
        <a:bodyPr/>
        <a:lstStyle/>
        <a:p>
          <a:endParaRPr lang="en-US"/>
        </a:p>
      </dgm:t>
    </dgm:pt>
    <dgm:pt modelId="{2320E256-4F6F-45B0-9236-5929B7869DD7}">
      <dgm:prSet/>
      <dgm:spPr/>
      <dgm:t>
        <a:bodyPr/>
        <a:lstStyle/>
        <a:p>
          <a:pPr>
            <a:defRPr b="1"/>
          </a:pPr>
          <a:r>
            <a:rPr lang="en-US" dirty="0">
              <a:solidFill>
                <a:srgbClr val="C00000"/>
              </a:solidFill>
            </a:rPr>
            <a:t>Dec. 18 </a:t>
          </a:r>
        </a:p>
      </dgm:t>
    </dgm:pt>
    <dgm:pt modelId="{01EE511F-33A2-4A2F-9433-9C5EA13F1BEF}" type="parTrans" cxnId="{B616308E-4F5A-4B2C-BEE8-37BE009B8747}">
      <dgm:prSet/>
      <dgm:spPr/>
      <dgm:t>
        <a:bodyPr/>
        <a:lstStyle/>
        <a:p>
          <a:endParaRPr lang="en-US"/>
        </a:p>
      </dgm:t>
    </dgm:pt>
    <dgm:pt modelId="{D49F1BC8-B690-4BC3-99B9-35D4459430C8}" type="sibTrans" cxnId="{B616308E-4F5A-4B2C-BEE8-37BE009B8747}">
      <dgm:prSet/>
      <dgm:spPr/>
      <dgm:t>
        <a:bodyPr/>
        <a:lstStyle/>
        <a:p>
          <a:endParaRPr lang="en-US"/>
        </a:p>
      </dgm:t>
    </dgm:pt>
    <dgm:pt modelId="{65FAA558-3502-4264-8856-7A4F2AFBFC86}">
      <dgm:prSet custT="1"/>
      <dgm:spPr/>
      <dgm:t>
        <a:bodyPr/>
        <a:lstStyle/>
        <a:p>
          <a:r>
            <a:rPr lang="en-US" sz="1800" i="1" dirty="0">
              <a:solidFill>
                <a:srgbClr val="C00000"/>
              </a:solidFill>
            </a:rPr>
            <a:t>Application Due Date </a:t>
          </a:r>
        </a:p>
        <a:p>
          <a:r>
            <a:rPr lang="en-US" sz="1400" i="1" dirty="0">
              <a:solidFill>
                <a:srgbClr val="C00000"/>
              </a:solidFill>
            </a:rPr>
            <a:t>(full proposals due)</a:t>
          </a:r>
        </a:p>
      </dgm:t>
    </dgm:pt>
    <dgm:pt modelId="{BFA011DD-6859-48D7-92BE-9AD940D2FB99}" type="parTrans" cxnId="{66FA56BD-122D-43AB-BB80-629DD6CB42C3}">
      <dgm:prSet/>
      <dgm:spPr/>
      <dgm:t>
        <a:bodyPr/>
        <a:lstStyle/>
        <a:p>
          <a:endParaRPr lang="en-US"/>
        </a:p>
      </dgm:t>
    </dgm:pt>
    <dgm:pt modelId="{B64A5581-FA1E-44D9-93C4-E7606C00DD55}" type="sibTrans" cxnId="{66FA56BD-122D-43AB-BB80-629DD6CB42C3}">
      <dgm:prSet/>
      <dgm:spPr/>
      <dgm:t>
        <a:bodyPr/>
        <a:lstStyle/>
        <a:p>
          <a:endParaRPr lang="en-US"/>
        </a:p>
      </dgm:t>
    </dgm:pt>
    <dgm:pt modelId="{6B72ED18-09EC-43A5-AE57-A07231A3CDF7}">
      <dgm:prSet custT="1"/>
      <dgm:spPr/>
      <dgm:t>
        <a:bodyPr/>
        <a:lstStyle/>
        <a:p>
          <a:r>
            <a:rPr lang="en-US" sz="1800" i="1" dirty="0">
              <a:solidFill>
                <a:srgbClr val="C00000"/>
              </a:solidFill>
            </a:rPr>
            <a:t>5:00 pm MST</a:t>
          </a:r>
        </a:p>
      </dgm:t>
    </dgm:pt>
    <dgm:pt modelId="{9581D603-2913-4757-8A6A-C0CD335FADB0}" type="parTrans" cxnId="{4C13D816-2AFE-48FD-8D3E-A6943A70A5A2}">
      <dgm:prSet/>
      <dgm:spPr/>
      <dgm:t>
        <a:bodyPr/>
        <a:lstStyle/>
        <a:p>
          <a:endParaRPr lang="en-US"/>
        </a:p>
      </dgm:t>
    </dgm:pt>
    <dgm:pt modelId="{3869A18E-D068-43AF-B6F0-6CBC585024A1}" type="sibTrans" cxnId="{4C13D816-2AFE-48FD-8D3E-A6943A70A5A2}">
      <dgm:prSet/>
      <dgm:spPr/>
      <dgm:t>
        <a:bodyPr/>
        <a:lstStyle/>
        <a:p>
          <a:endParaRPr lang="en-US"/>
        </a:p>
      </dgm:t>
    </dgm:pt>
    <dgm:pt modelId="{094D7347-0503-47A8-934F-7F1DE3CFA3B5}">
      <dgm:prSet/>
      <dgm:spPr/>
      <dgm:t>
        <a:bodyPr/>
        <a:lstStyle/>
        <a:p>
          <a:pPr>
            <a:defRPr b="1"/>
          </a:pPr>
          <a:r>
            <a:rPr lang="en-US" dirty="0"/>
            <a:t>January</a:t>
          </a:r>
        </a:p>
      </dgm:t>
    </dgm:pt>
    <dgm:pt modelId="{20A4C288-9F2F-4A28-9C99-83A634158D83}" type="parTrans" cxnId="{80FD4B7A-3E26-41BF-ACFA-775E48C8F54A}">
      <dgm:prSet/>
      <dgm:spPr/>
      <dgm:t>
        <a:bodyPr/>
        <a:lstStyle/>
        <a:p>
          <a:endParaRPr lang="en-US"/>
        </a:p>
      </dgm:t>
    </dgm:pt>
    <dgm:pt modelId="{DDB3772F-7D1C-4D25-8688-78CD157FCA48}" type="sibTrans" cxnId="{80FD4B7A-3E26-41BF-ACFA-775E48C8F54A}">
      <dgm:prSet/>
      <dgm:spPr/>
      <dgm:t>
        <a:bodyPr/>
        <a:lstStyle/>
        <a:p>
          <a:endParaRPr lang="en-US"/>
        </a:p>
      </dgm:t>
    </dgm:pt>
    <dgm:pt modelId="{A68FD2E0-0AB8-4A2B-A334-19AA43B8D515}">
      <dgm:prSet/>
      <dgm:spPr/>
      <dgm:t>
        <a:bodyPr/>
        <a:lstStyle/>
        <a:p>
          <a:pPr>
            <a:defRPr b="1"/>
          </a:pPr>
          <a:r>
            <a:rPr lang="en-US" dirty="0"/>
            <a:t>Feb. 1 </a:t>
          </a:r>
        </a:p>
      </dgm:t>
    </dgm:pt>
    <dgm:pt modelId="{092193BE-D7A6-4343-A94C-10C5CFCA3904}" type="parTrans" cxnId="{6CFD24C2-72DD-4B48-BDD8-6FBAB0AE42E2}">
      <dgm:prSet/>
      <dgm:spPr/>
      <dgm:t>
        <a:bodyPr/>
        <a:lstStyle/>
        <a:p>
          <a:endParaRPr lang="en-US"/>
        </a:p>
      </dgm:t>
    </dgm:pt>
    <dgm:pt modelId="{09EB26A0-FEC5-4FC1-82D4-A86F91DEAC49}" type="sibTrans" cxnId="{6CFD24C2-72DD-4B48-BDD8-6FBAB0AE42E2}">
      <dgm:prSet/>
      <dgm:spPr/>
      <dgm:t>
        <a:bodyPr/>
        <a:lstStyle/>
        <a:p>
          <a:endParaRPr lang="en-US"/>
        </a:p>
      </dgm:t>
    </dgm:pt>
    <dgm:pt modelId="{528A324A-E321-4892-A18B-3E4922646A0E}">
      <dgm:prSet custT="1"/>
      <dgm:spPr/>
      <dgm:t>
        <a:bodyPr/>
        <a:lstStyle/>
        <a:p>
          <a:r>
            <a:rPr lang="en-US" sz="1800" i="1" dirty="0"/>
            <a:t>Notice of intent to fund</a:t>
          </a:r>
        </a:p>
      </dgm:t>
    </dgm:pt>
    <dgm:pt modelId="{47389706-EFD6-456F-8171-8842DDB22612}" type="parTrans" cxnId="{5881C2B7-8665-444A-A5F2-E4827276C259}">
      <dgm:prSet/>
      <dgm:spPr/>
      <dgm:t>
        <a:bodyPr/>
        <a:lstStyle/>
        <a:p>
          <a:endParaRPr lang="en-US"/>
        </a:p>
      </dgm:t>
    </dgm:pt>
    <dgm:pt modelId="{9E535F8F-92F3-41E8-9B4E-F7C040861254}" type="sibTrans" cxnId="{5881C2B7-8665-444A-A5F2-E4827276C259}">
      <dgm:prSet/>
      <dgm:spPr/>
      <dgm:t>
        <a:bodyPr/>
        <a:lstStyle/>
        <a:p>
          <a:endParaRPr lang="en-US"/>
        </a:p>
      </dgm:t>
    </dgm:pt>
    <dgm:pt modelId="{A8F2B1B0-FF32-44F4-9843-07FD4DD1E2CF}">
      <dgm:prSet/>
      <dgm:spPr/>
      <dgm:t>
        <a:bodyPr/>
        <a:lstStyle/>
        <a:p>
          <a:pPr>
            <a:defRPr b="1"/>
          </a:pPr>
          <a:r>
            <a:rPr lang="en-US" dirty="0"/>
            <a:t>Apr. 1 </a:t>
          </a:r>
        </a:p>
      </dgm:t>
    </dgm:pt>
    <dgm:pt modelId="{4452515C-72C5-4952-B7AA-3BFE67226A76}" type="parTrans" cxnId="{F50FBCFA-0AB4-40D6-BFAF-9FC0989E9C7F}">
      <dgm:prSet/>
      <dgm:spPr/>
      <dgm:t>
        <a:bodyPr/>
        <a:lstStyle/>
        <a:p>
          <a:endParaRPr lang="en-US"/>
        </a:p>
      </dgm:t>
    </dgm:pt>
    <dgm:pt modelId="{7805AA5D-2DD4-40F3-846E-745B85B30614}" type="sibTrans" cxnId="{F50FBCFA-0AB4-40D6-BFAF-9FC0989E9C7F}">
      <dgm:prSet/>
      <dgm:spPr/>
      <dgm:t>
        <a:bodyPr/>
        <a:lstStyle/>
        <a:p>
          <a:endParaRPr lang="en-US"/>
        </a:p>
      </dgm:t>
    </dgm:pt>
    <dgm:pt modelId="{3E3E362E-62A9-469B-AF17-8894BCE339B6}" type="pres">
      <dgm:prSet presAssocID="{621A9DF2-8CC5-4149-9150-D41D4227EB13}" presName="root" presStyleCnt="0">
        <dgm:presLayoutVars>
          <dgm:chMax/>
          <dgm:chPref/>
          <dgm:animLvl val="lvl"/>
        </dgm:presLayoutVars>
      </dgm:prSet>
      <dgm:spPr/>
    </dgm:pt>
    <dgm:pt modelId="{E7269516-295B-4ED8-9F7A-E32990ADDE2B}" type="pres">
      <dgm:prSet presAssocID="{621A9DF2-8CC5-4149-9150-D41D4227EB13}" presName="divider" presStyleLbl="fgAcc1" presStyleIdx="0" presStyleCnt="9" custLinFactNeighborX="1058" custLinFactNeighborY="-1600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a:outerShdw blurRad="40000" dist="23000" dir="5400000" rotWithShape="0">
            <a:srgbClr val="000000">
              <a:alpha val="35000"/>
            </a:srgbClr>
          </a:outerShdw>
        </a:effectLst>
      </dgm:spPr>
    </dgm:pt>
    <dgm:pt modelId="{209B0EA1-0219-40C1-A354-F58922458C53}" type="pres">
      <dgm:prSet presAssocID="{621A9DF2-8CC5-4149-9150-D41D4227EB13}" presName="nodes" presStyleCnt="0">
        <dgm:presLayoutVars>
          <dgm:chMax/>
          <dgm:chPref/>
          <dgm:animLvl val="lvl"/>
        </dgm:presLayoutVars>
      </dgm:prSet>
      <dgm:spPr/>
    </dgm:pt>
    <dgm:pt modelId="{0175BC0C-F855-4256-A768-36BCA7841DBC}" type="pres">
      <dgm:prSet presAssocID="{8ED37EF6-CDB5-4242-B78C-FE066B5C830E}" presName="composite" presStyleCnt="0"/>
      <dgm:spPr/>
    </dgm:pt>
    <dgm:pt modelId="{3D3E7956-63FE-404E-B871-8FF9C15A7995}" type="pres">
      <dgm:prSet presAssocID="{8ED37EF6-CDB5-4242-B78C-FE066B5C830E}" presName="ConnectorPoint" presStyleLbl="lnNode1" presStyleIdx="0"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2E7E6C52-8AD3-4774-935D-0FD7FC08C808}" type="pres">
      <dgm:prSet presAssocID="{8ED37EF6-CDB5-4242-B78C-FE066B5C830E}" presName="DropPinPlaceHolder" presStyleCnt="0"/>
      <dgm:spPr/>
    </dgm:pt>
    <dgm:pt modelId="{052F5BFA-E543-4397-AD16-C3EC7F9EE7A2}" type="pres">
      <dgm:prSet presAssocID="{8ED37EF6-CDB5-4242-B78C-FE066B5C830E}" presName="DropPin" presStyleLbl="alignNode1" presStyleIdx="0" presStyleCnt="8"/>
      <dgm:spPr/>
    </dgm:pt>
    <dgm:pt modelId="{33C87859-280E-414C-81A5-AB712EFA3746}" type="pres">
      <dgm:prSet presAssocID="{8ED37EF6-CDB5-4242-B78C-FE066B5C830E}" presName="Ellipse" presStyleLbl="fgAcc1" presStyleIdx="1"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AB5AC7FF-3405-48C2-8B90-1B68FA2C6E08}" type="pres">
      <dgm:prSet presAssocID="{8ED37EF6-CDB5-4242-B78C-FE066B5C830E}" presName="L2TextContainer" presStyleLbl="revTx" presStyleIdx="0" presStyleCnt="16">
        <dgm:presLayoutVars>
          <dgm:bulletEnabled val="1"/>
        </dgm:presLayoutVars>
      </dgm:prSet>
      <dgm:spPr/>
    </dgm:pt>
    <dgm:pt modelId="{07DDF5D6-B0D1-4A36-B308-EC17D2F240FA}" type="pres">
      <dgm:prSet presAssocID="{8ED37EF6-CDB5-4242-B78C-FE066B5C830E}" presName="L1TextContainer" presStyleLbl="revTx" presStyleIdx="1" presStyleCnt="16">
        <dgm:presLayoutVars>
          <dgm:chMax val="1"/>
          <dgm:chPref val="1"/>
          <dgm:bulletEnabled val="1"/>
        </dgm:presLayoutVars>
      </dgm:prSet>
      <dgm:spPr/>
    </dgm:pt>
    <dgm:pt modelId="{5FBD33BF-4D91-494E-B532-02AB3188E4D5}" type="pres">
      <dgm:prSet presAssocID="{8ED37EF6-CDB5-4242-B78C-FE066B5C830E}" presName="ConnectLine" presStyleLbl="sibTrans1D1" presStyleIdx="0" presStyleCnt="8"/>
      <dgm:spPr>
        <a:noFill/>
        <a:ln w="12700" cap="flat" cmpd="sng" algn="ctr">
          <a:solidFill>
            <a:schemeClr val="accent1">
              <a:hueOff val="0"/>
              <a:satOff val="0"/>
              <a:lumOff val="0"/>
              <a:alphaOff val="0"/>
            </a:schemeClr>
          </a:solidFill>
          <a:prstDash val="dash"/>
        </a:ln>
        <a:effectLst/>
      </dgm:spPr>
    </dgm:pt>
    <dgm:pt modelId="{91934E31-4E2A-4FE7-BF4F-98DD8592EA69}" type="pres">
      <dgm:prSet presAssocID="{8ED37EF6-CDB5-4242-B78C-FE066B5C830E}" presName="EmptyPlaceHolder" presStyleCnt="0"/>
      <dgm:spPr/>
    </dgm:pt>
    <dgm:pt modelId="{5E23A858-BB5A-4161-BC53-0823AAFD1638}" type="pres">
      <dgm:prSet presAssocID="{B55D67F7-6CD9-4B04-BACD-3BDFA34BD128}" presName="spaceBetweenRectangles" presStyleCnt="0"/>
      <dgm:spPr/>
    </dgm:pt>
    <dgm:pt modelId="{5286762D-0872-4815-9B6B-F26ADCCE3463}" type="pres">
      <dgm:prSet presAssocID="{BE26A3D4-42DC-40C8-9714-BC93384F8DD6}" presName="composite" presStyleCnt="0"/>
      <dgm:spPr/>
    </dgm:pt>
    <dgm:pt modelId="{AFB88B8D-A36C-444C-A0DC-08AFAD9BBE84}" type="pres">
      <dgm:prSet presAssocID="{BE26A3D4-42DC-40C8-9714-BC93384F8DD6}" presName="ConnectorPoint" presStyleLbl="lnNode1" presStyleIdx="1"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06BE2BA6-09E6-4C4E-BEEE-C3D444931A6E}" type="pres">
      <dgm:prSet presAssocID="{BE26A3D4-42DC-40C8-9714-BC93384F8DD6}" presName="DropPinPlaceHolder" presStyleCnt="0"/>
      <dgm:spPr/>
    </dgm:pt>
    <dgm:pt modelId="{4B879F2B-A585-4266-8E15-1AD35F0A11BE}" type="pres">
      <dgm:prSet presAssocID="{BE26A3D4-42DC-40C8-9714-BC93384F8DD6}" presName="DropPin" presStyleLbl="alignNode1" presStyleIdx="1" presStyleCnt="8"/>
      <dgm:spPr/>
    </dgm:pt>
    <dgm:pt modelId="{FC3BFDC1-746B-4028-A4D0-F4DA892B447F}" type="pres">
      <dgm:prSet presAssocID="{BE26A3D4-42DC-40C8-9714-BC93384F8DD6}" presName="Ellipse" presStyleLbl="fgAcc1" presStyleIdx="2"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59DDFE5A-A764-4DAC-93B4-B6AF59902870}" type="pres">
      <dgm:prSet presAssocID="{BE26A3D4-42DC-40C8-9714-BC93384F8DD6}" presName="L2TextContainer" presStyleLbl="revTx" presStyleIdx="2" presStyleCnt="16">
        <dgm:presLayoutVars>
          <dgm:bulletEnabled val="1"/>
        </dgm:presLayoutVars>
      </dgm:prSet>
      <dgm:spPr/>
    </dgm:pt>
    <dgm:pt modelId="{FB51A511-CC44-44D5-B2AB-6ACC41B04F07}" type="pres">
      <dgm:prSet presAssocID="{BE26A3D4-42DC-40C8-9714-BC93384F8DD6}" presName="L1TextContainer" presStyleLbl="revTx" presStyleIdx="3" presStyleCnt="16" custLinFactNeighborX="2045" custLinFactNeighborY="-43318">
        <dgm:presLayoutVars>
          <dgm:chMax val="1"/>
          <dgm:chPref val="1"/>
          <dgm:bulletEnabled val="1"/>
        </dgm:presLayoutVars>
      </dgm:prSet>
      <dgm:spPr/>
    </dgm:pt>
    <dgm:pt modelId="{D4080F51-1087-43A1-8DA6-0684F2725CFA}" type="pres">
      <dgm:prSet presAssocID="{BE26A3D4-42DC-40C8-9714-BC93384F8DD6}" presName="ConnectLine" presStyleLbl="sibTrans1D1" presStyleIdx="1" presStyleCnt="8"/>
      <dgm:spPr>
        <a:noFill/>
        <a:ln w="12700" cap="flat" cmpd="sng" algn="ctr">
          <a:solidFill>
            <a:schemeClr val="accent1">
              <a:hueOff val="0"/>
              <a:satOff val="0"/>
              <a:lumOff val="0"/>
              <a:alphaOff val="0"/>
            </a:schemeClr>
          </a:solidFill>
          <a:prstDash val="dash"/>
        </a:ln>
        <a:effectLst/>
      </dgm:spPr>
    </dgm:pt>
    <dgm:pt modelId="{5A35C95B-13D4-4C9F-B3DC-0E5A170F7E29}" type="pres">
      <dgm:prSet presAssocID="{BE26A3D4-42DC-40C8-9714-BC93384F8DD6}" presName="EmptyPlaceHolder" presStyleCnt="0"/>
      <dgm:spPr/>
    </dgm:pt>
    <dgm:pt modelId="{C1A46EB5-07D9-41E8-8B87-3D89DF23B675}" type="pres">
      <dgm:prSet presAssocID="{E06FC366-889B-42C3-B71D-453B4D585E97}" presName="spaceBetweenRectangles" presStyleCnt="0"/>
      <dgm:spPr/>
    </dgm:pt>
    <dgm:pt modelId="{8DFA17A6-C74A-461E-85A4-E646333EE1E4}" type="pres">
      <dgm:prSet presAssocID="{35B0D3A3-D356-475A-BD5E-079BC2FCA32B}" presName="composite" presStyleCnt="0"/>
      <dgm:spPr/>
    </dgm:pt>
    <dgm:pt modelId="{F6367D28-548F-4236-84EE-FDEACC366057}" type="pres">
      <dgm:prSet presAssocID="{35B0D3A3-D356-475A-BD5E-079BC2FCA32B}" presName="ConnectorPoint" presStyleLbl="lnNode1" presStyleIdx="2"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F35FA70C-4CF2-4A4F-B983-D3CE7E74EA66}" type="pres">
      <dgm:prSet presAssocID="{35B0D3A3-D356-475A-BD5E-079BC2FCA32B}" presName="DropPinPlaceHolder" presStyleCnt="0"/>
      <dgm:spPr/>
    </dgm:pt>
    <dgm:pt modelId="{1F2F5B80-0C3E-45F2-94C3-2564B12173F4}" type="pres">
      <dgm:prSet presAssocID="{35B0D3A3-D356-475A-BD5E-079BC2FCA32B}" presName="DropPin" presStyleLbl="alignNode1" presStyleIdx="2" presStyleCnt="8"/>
      <dgm:spPr/>
    </dgm:pt>
    <dgm:pt modelId="{13C2C5A5-1703-476E-95CC-26A51C13B9E9}" type="pres">
      <dgm:prSet presAssocID="{35B0D3A3-D356-475A-BD5E-079BC2FCA32B}" presName="Ellipse" presStyleLbl="fgAcc1" presStyleIdx="3"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DB859FC8-2A4B-4745-937D-5B7B1832B705}" type="pres">
      <dgm:prSet presAssocID="{35B0D3A3-D356-475A-BD5E-079BC2FCA32B}" presName="L2TextContainer" presStyleLbl="revTx" presStyleIdx="4" presStyleCnt="16">
        <dgm:presLayoutVars>
          <dgm:bulletEnabled val="1"/>
        </dgm:presLayoutVars>
      </dgm:prSet>
      <dgm:spPr/>
    </dgm:pt>
    <dgm:pt modelId="{158EE304-34B8-4098-AE96-141DFF6037CE}" type="pres">
      <dgm:prSet presAssocID="{35B0D3A3-D356-475A-BD5E-079BC2FCA32B}" presName="L1TextContainer" presStyleLbl="revTx" presStyleIdx="5" presStyleCnt="16">
        <dgm:presLayoutVars>
          <dgm:chMax val="1"/>
          <dgm:chPref val="1"/>
          <dgm:bulletEnabled val="1"/>
        </dgm:presLayoutVars>
      </dgm:prSet>
      <dgm:spPr/>
    </dgm:pt>
    <dgm:pt modelId="{4DDACDDB-25FB-48E7-8E1A-6E41475B6FCB}" type="pres">
      <dgm:prSet presAssocID="{35B0D3A3-D356-475A-BD5E-079BC2FCA32B}" presName="ConnectLine" presStyleLbl="sibTrans1D1" presStyleIdx="2" presStyleCnt="8"/>
      <dgm:spPr>
        <a:noFill/>
        <a:ln w="12700" cap="flat" cmpd="sng" algn="ctr">
          <a:solidFill>
            <a:schemeClr val="accent1">
              <a:hueOff val="0"/>
              <a:satOff val="0"/>
              <a:lumOff val="0"/>
              <a:alphaOff val="0"/>
            </a:schemeClr>
          </a:solidFill>
          <a:prstDash val="dash"/>
        </a:ln>
        <a:effectLst/>
      </dgm:spPr>
    </dgm:pt>
    <dgm:pt modelId="{222132DB-8460-418C-B2CE-F51431AC9A13}" type="pres">
      <dgm:prSet presAssocID="{35B0D3A3-D356-475A-BD5E-079BC2FCA32B}" presName="EmptyPlaceHolder" presStyleCnt="0"/>
      <dgm:spPr/>
    </dgm:pt>
    <dgm:pt modelId="{CB24843C-A276-4651-9AC3-0EA700208AF6}" type="pres">
      <dgm:prSet presAssocID="{EB951940-998B-441F-BD82-F2F059EB40A4}" presName="spaceBetweenRectangles" presStyleCnt="0"/>
      <dgm:spPr/>
    </dgm:pt>
    <dgm:pt modelId="{EBD439C2-EB88-4B4E-967B-76AEB3F103D6}" type="pres">
      <dgm:prSet presAssocID="{376E8AB1-4F89-4859-B57F-95FB262D35A8}" presName="composite" presStyleCnt="0"/>
      <dgm:spPr/>
    </dgm:pt>
    <dgm:pt modelId="{83695422-AF60-4D94-9213-9D8702A311BB}" type="pres">
      <dgm:prSet presAssocID="{376E8AB1-4F89-4859-B57F-95FB262D35A8}" presName="ConnectorPoint" presStyleLbl="lnNode1" presStyleIdx="3"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9E8AE5A3-E06A-4D9F-BDEA-0689A63F7AE8}" type="pres">
      <dgm:prSet presAssocID="{376E8AB1-4F89-4859-B57F-95FB262D35A8}" presName="DropPinPlaceHolder" presStyleCnt="0"/>
      <dgm:spPr/>
    </dgm:pt>
    <dgm:pt modelId="{2FF06EE9-1A50-4DE2-8A07-7CCCF17AB6F4}" type="pres">
      <dgm:prSet presAssocID="{376E8AB1-4F89-4859-B57F-95FB262D35A8}" presName="DropPin" presStyleLbl="alignNode1" presStyleIdx="3" presStyleCnt="8"/>
      <dgm:spPr/>
    </dgm:pt>
    <dgm:pt modelId="{6077ABAA-5A74-4305-910C-5830E2D073C7}" type="pres">
      <dgm:prSet presAssocID="{376E8AB1-4F89-4859-B57F-95FB262D35A8}" presName="Ellipse" presStyleLbl="fgAcc1" presStyleIdx="4"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651EEA54-5526-4B27-BA38-73932F1CAD88}" type="pres">
      <dgm:prSet presAssocID="{376E8AB1-4F89-4859-B57F-95FB262D35A8}" presName="L2TextContainer" presStyleLbl="revTx" presStyleIdx="6" presStyleCnt="16">
        <dgm:presLayoutVars>
          <dgm:bulletEnabled val="1"/>
        </dgm:presLayoutVars>
      </dgm:prSet>
      <dgm:spPr/>
    </dgm:pt>
    <dgm:pt modelId="{BF538F7C-50B6-433E-8845-765A2E5EC103}" type="pres">
      <dgm:prSet presAssocID="{376E8AB1-4F89-4859-B57F-95FB262D35A8}" presName="L1TextContainer" presStyleLbl="revTx" presStyleIdx="7" presStyleCnt="16" custLinFactNeighborX="6269" custLinFactNeighborY="-45146">
        <dgm:presLayoutVars>
          <dgm:chMax val="1"/>
          <dgm:chPref val="1"/>
          <dgm:bulletEnabled val="1"/>
        </dgm:presLayoutVars>
      </dgm:prSet>
      <dgm:spPr/>
    </dgm:pt>
    <dgm:pt modelId="{4931B084-9F44-4F00-A2AC-25CDF21F3B0B}" type="pres">
      <dgm:prSet presAssocID="{376E8AB1-4F89-4859-B57F-95FB262D35A8}" presName="ConnectLine" presStyleLbl="sibTrans1D1" presStyleIdx="3" presStyleCnt="8"/>
      <dgm:spPr>
        <a:noFill/>
        <a:ln w="12700" cap="flat" cmpd="sng" algn="ctr">
          <a:solidFill>
            <a:schemeClr val="accent1">
              <a:hueOff val="0"/>
              <a:satOff val="0"/>
              <a:lumOff val="0"/>
              <a:alphaOff val="0"/>
            </a:schemeClr>
          </a:solidFill>
          <a:prstDash val="dash"/>
        </a:ln>
        <a:effectLst/>
      </dgm:spPr>
    </dgm:pt>
    <dgm:pt modelId="{736ED2BD-7AF7-4712-AD3C-7B66964F07BB}" type="pres">
      <dgm:prSet presAssocID="{376E8AB1-4F89-4859-B57F-95FB262D35A8}" presName="EmptyPlaceHolder" presStyleCnt="0"/>
      <dgm:spPr/>
    </dgm:pt>
    <dgm:pt modelId="{15B879E1-C2C0-4107-AE6A-1F2A29DC7958}" type="pres">
      <dgm:prSet presAssocID="{6530DA02-0AF8-4DC2-9D82-9ECB7E62656F}" presName="spaceBetweenRectangles" presStyleCnt="0"/>
      <dgm:spPr/>
    </dgm:pt>
    <dgm:pt modelId="{E9519AAE-60A7-49A3-93F2-7DBB56AD56DD}" type="pres">
      <dgm:prSet presAssocID="{2320E256-4F6F-45B0-9236-5929B7869DD7}" presName="composite" presStyleCnt="0"/>
      <dgm:spPr/>
    </dgm:pt>
    <dgm:pt modelId="{08A8778A-C349-4595-8F09-59426170CBE5}" type="pres">
      <dgm:prSet presAssocID="{2320E256-4F6F-45B0-9236-5929B7869DD7}" presName="ConnectorPoint" presStyleLbl="lnNode1" presStyleIdx="4"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9B8B20A5-1AB2-4F31-9920-149E4F56E8AC}" type="pres">
      <dgm:prSet presAssocID="{2320E256-4F6F-45B0-9236-5929B7869DD7}" presName="DropPinPlaceHolder" presStyleCnt="0"/>
      <dgm:spPr/>
    </dgm:pt>
    <dgm:pt modelId="{8F984656-A129-4E72-96B0-536DAA9A6388}" type="pres">
      <dgm:prSet presAssocID="{2320E256-4F6F-45B0-9236-5929B7869DD7}" presName="DropPin" presStyleLbl="alignNode1" presStyleIdx="4" presStyleCnt="8" custLinFactNeighborX="30121" custLinFactNeighborY="-13773"/>
      <dgm:spPr/>
    </dgm:pt>
    <dgm:pt modelId="{4FB47992-2DB5-4CD2-A547-F287F5D9FB8A}" type="pres">
      <dgm:prSet presAssocID="{2320E256-4F6F-45B0-9236-5929B7869DD7}" presName="Ellipse" presStyleLbl="fgAcc1" presStyleIdx="5"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D080BAD6-0432-4959-A873-23B8B435B54C}" type="pres">
      <dgm:prSet presAssocID="{2320E256-4F6F-45B0-9236-5929B7869DD7}" presName="L2TextContainer" presStyleLbl="revTx" presStyleIdx="8" presStyleCnt="16">
        <dgm:presLayoutVars>
          <dgm:bulletEnabled val="1"/>
        </dgm:presLayoutVars>
      </dgm:prSet>
      <dgm:spPr/>
    </dgm:pt>
    <dgm:pt modelId="{0CC5F0A5-602A-4D17-AFCC-83AA1CCC889C}" type="pres">
      <dgm:prSet presAssocID="{2320E256-4F6F-45B0-9236-5929B7869DD7}" presName="L1TextContainer" presStyleLbl="revTx" presStyleIdx="9" presStyleCnt="16" custLinFactNeighborX="10194" custLinFactNeighborY="-1129">
        <dgm:presLayoutVars>
          <dgm:chMax val="1"/>
          <dgm:chPref val="1"/>
          <dgm:bulletEnabled val="1"/>
        </dgm:presLayoutVars>
      </dgm:prSet>
      <dgm:spPr/>
    </dgm:pt>
    <dgm:pt modelId="{4AC20A3D-8873-4857-904E-3F46114AF131}" type="pres">
      <dgm:prSet presAssocID="{2320E256-4F6F-45B0-9236-5929B7869DD7}" presName="ConnectLine" presStyleLbl="sibTrans1D1" presStyleIdx="4" presStyleCnt="8" custLinFactX="188775" custLinFactNeighborX="200000" custLinFactNeighborY="-397"/>
      <dgm:spPr>
        <a:noFill/>
        <a:ln w="12700" cap="flat" cmpd="sng" algn="ctr">
          <a:solidFill>
            <a:schemeClr val="accent1">
              <a:hueOff val="0"/>
              <a:satOff val="0"/>
              <a:lumOff val="0"/>
              <a:alphaOff val="0"/>
            </a:schemeClr>
          </a:solidFill>
          <a:prstDash val="dash"/>
        </a:ln>
        <a:effectLst/>
      </dgm:spPr>
    </dgm:pt>
    <dgm:pt modelId="{67504618-0489-4AE1-94EC-98673CB788AA}" type="pres">
      <dgm:prSet presAssocID="{2320E256-4F6F-45B0-9236-5929B7869DD7}" presName="EmptyPlaceHolder" presStyleCnt="0"/>
      <dgm:spPr/>
    </dgm:pt>
    <dgm:pt modelId="{613EA6D7-1232-4712-AEC3-BC87815E25F6}" type="pres">
      <dgm:prSet presAssocID="{D49F1BC8-B690-4BC3-99B9-35D4459430C8}" presName="spaceBetweenRectangles" presStyleCnt="0"/>
      <dgm:spPr/>
    </dgm:pt>
    <dgm:pt modelId="{6C4CBD8E-5B04-4D9A-9D49-25F80FF0D4FC}" type="pres">
      <dgm:prSet presAssocID="{094D7347-0503-47A8-934F-7F1DE3CFA3B5}" presName="composite" presStyleCnt="0"/>
      <dgm:spPr/>
    </dgm:pt>
    <dgm:pt modelId="{FD694C79-EF23-4C9F-A614-16627EA02628}" type="pres">
      <dgm:prSet presAssocID="{094D7347-0503-47A8-934F-7F1DE3CFA3B5}" presName="ConnectorPoint" presStyleLbl="lnNode1" presStyleIdx="5"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5BE80105-E879-4DF7-8C98-B53115FAA836}" type="pres">
      <dgm:prSet presAssocID="{094D7347-0503-47A8-934F-7F1DE3CFA3B5}" presName="DropPinPlaceHolder" presStyleCnt="0"/>
      <dgm:spPr/>
    </dgm:pt>
    <dgm:pt modelId="{65F553F4-69C8-412C-9F49-A2686E1CCF09}" type="pres">
      <dgm:prSet presAssocID="{094D7347-0503-47A8-934F-7F1DE3CFA3B5}" presName="DropPin" presStyleLbl="alignNode1" presStyleIdx="5" presStyleCnt="8"/>
      <dgm:spPr/>
    </dgm:pt>
    <dgm:pt modelId="{C3065BAC-57E4-4974-8113-6D5A39010306}" type="pres">
      <dgm:prSet presAssocID="{094D7347-0503-47A8-934F-7F1DE3CFA3B5}" presName="Ellipse" presStyleLbl="fgAcc1" presStyleIdx="6"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3C11A3FC-A753-4FE4-B35E-47A31733B77C}" type="pres">
      <dgm:prSet presAssocID="{094D7347-0503-47A8-934F-7F1DE3CFA3B5}" presName="L2TextContainer" presStyleLbl="revTx" presStyleIdx="10" presStyleCnt="16">
        <dgm:presLayoutVars>
          <dgm:bulletEnabled val="1"/>
        </dgm:presLayoutVars>
      </dgm:prSet>
      <dgm:spPr/>
    </dgm:pt>
    <dgm:pt modelId="{71044D13-E62E-4187-AA1A-E6EED648DF5F}" type="pres">
      <dgm:prSet presAssocID="{094D7347-0503-47A8-934F-7F1DE3CFA3B5}" presName="L1TextContainer" presStyleLbl="revTx" presStyleIdx="11" presStyleCnt="16" custLinFactNeighborX="6798" custLinFactNeighborY="-50629">
        <dgm:presLayoutVars>
          <dgm:chMax val="1"/>
          <dgm:chPref val="1"/>
          <dgm:bulletEnabled val="1"/>
        </dgm:presLayoutVars>
      </dgm:prSet>
      <dgm:spPr/>
    </dgm:pt>
    <dgm:pt modelId="{44484392-54F8-4299-A42A-1594E7ECAF75}" type="pres">
      <dgm:prSet presAssocID="{094D7347-0503-47A8-934F-7F1DE3CFA3B5}" presName="ConnectLine" presStyleLbl="sibTrans1D1" presStyleIdx="5" presStyleCnt="8"/>
      <dgm:spPr>
        <a:noFill/>
        <a:ln w="12700" cap="flat" cmpd="sng" algn="ctr">
          <a:solidFill>
            <a:schemeClr val="accent1">
              <a:hueOff val="0"/>
              <a:satOff val="0"/>
              <a:lumOff val="0"/>
              <a:alphaOff val="0"/>
            </a:schemeClr>
          </a:solidFill>
          <a:prstDash val="dash"/>
        </a:ln>
        <a:effectLst/>
      </dgm:spPr>
    </dgm:pt>
    <dgm:pt modelId="{BD858568-1826-439F-B0EA-00CD8096C66F}" type="pres">
      <dgm:prSet presAssocID="{094D7347-0503-47A8-934F-7F1DE3CFA3B5}" presName="EmptyPlaceHolder" presStyleCnt="0"/>
      <dgm:spPr/>
    </dgm:pt>
    <dgm:pt modelId="{F5B5C528-ADC8-4D9B-BC10-2031789A4622}" type="pres">
      <dgm:prSet presAssocID="{DDB3772F-7D1C-4D25-8688-78CD157FCA48}" presName="spaceBetweenRectangles" presStyleCnt="0"/>
      <dgm:spPr/>
    </dgm:pt>
    <dgm:pt modelId="{0AD79B6D-FF90-40DA-AA66-006B3F56DA5F}" type="pres">
      <dgm:prSet presAssocID="{A68FD2E0-0AB8-4A2B-A334-19AA43B8D515}" presName="composite" presStyleCnt="0"/>
      <dgm:spPr/>
    </dgm:pt>
    <dgm:pt modelId="{6B77AA4B-909E-4E60-BB61-33FD1B8C8F10}" type="pres">
      <dgm:prSet presAssocID="{A68FD2E0-0AB8-4A2B-A334-19AA43B8D515}" presName="ConnectorPoint" presStyleLbl="lnNode1" presStyleIdx="6"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6AAB5145-67A7-4959-A021-608BCE605227}" type="pres">
      <dgm:prSet presAssocID="{A68FD2E0-0AB8-4A2B-A334-19AA43B8D515}" presName="DropPinPlaceHolder" presStyleCnt="0"/>
      <dgm:spPr/>
    </dgm:pt>
    <dgm:pt modelId="{482BDD0B-04FB-4B2B-A3B4-667AB4E6568A}" type="pres">
      <dgm:prSet presAssocID="{A68FD2E0-0AB8-4A2B-A334-19AA43B8D515}" presName="DropPin" presStyleLbl="alignNode1" presStyleIdx="6" presStyleCnt="8" custLinFactX="8749" custLinFactNeighborX="100000" custLinFactNeighborY="-13773"/>
      <dgm:spPr/>
    </dgm:pt>
    <dgm:pt modelId="{FC441FD9-9E56-4F8C-8A86-F93C92F2C6D2}" type="pres">
      <dgm:prSet presAssocID="{A68FD2E0-0AB8-4A2B-A334-19AA43B8D515}" presName="Ellipse" presStyleLbl="fgAcc1" presStyleIdx="7"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B80E14BB-B342-45BE-A911-98A44E809FE8}" type="pres">
      <dgm:prSet presAssocID="{A68FD2E0-0AB8-4A2B-A334-19AA43B8D515}" presName="L2TextContainer" presStyleLbl="revTx" presStyleIdx="12" presStyleCnt="16">
        <dgm:presLayoutVars>
          <dgm:bulletEnabled val="1"/>
        </dgm:presLayoutVars>
      </dgm:prSet>
      <dgm:spPr/>
    </dgm:pt>
    <dgm:pt modelId="{D435908E-1BE0-421D-B766-D4448859499E}" type="pres">
      <dgm:prSet presAssocID="{A68FD2E0-0AB8-4A2B-A334-19AA43B8D515}" presName="L1TextContainer" presStyleLbl="revTx" presStyleIdx="13" presStyleCnt="16" custLinFactNeighborX="31293" custLinFactNeighborY="-18278">
        <dgm:presLayoutVars>
          <dgm:chMax val="1"/>
          <dgm:chPref val="1"/>
          <dgm:bulletEnabled val="1"/>
        </dgm:presLayoutVars>
      </dgm:prSet>
      <dgm:spPr/>
    </dgm:pt>
    <dgm:pt modelId="{534FAC3D-5514-4A0E-AB26-E8DEEFEE2767}" type="pres">
      <dgm:prSet presAssocID="{A68FD2E0-0AB8-4A2B-A334-19AA43B8D515}" presName="ConnectLine" presStyleLbl="sibTrans1D1" presStyleIdx="6" presStyleCnt="8" custLinFactX="714058" custLinFactNeighborX="800000" custLinFactNeighborY="-397"/>
      <dgm:spPr>
        <a:noFill/>
        <a:ln w="12700" cap="flat" cmpd="sng" algn="ctr">
          <a:solidFill>
            <a:schemeClr val="accent1">
              <a:hueOff val="0"/>
              <a:satOff val="0"/>
              <a:lumOff val="0"/>
              <a:alphaOff val="0"/>
            </a:schemeClr>
          </a:solidFill>
          <a:prstDash val="dash"/>
        </a:ln>
        <a:effectLst/>
      </dgm:spPr>
    </dgm:pt>
    <dgm:pt modelId="{D7F0E680-4A29-46DF-B6AE-C18087AD8310}" type="pres">
      <dgm:prSet presAssocID="{A68FD2E0-0AB8-4A2B-A334-19AA43B8D515}" presName="EmptyPlaceHolder" presStyleCnt="0"/>
      <dgm:spPr/>
    </dgm:pt>
    <dgm:pt modelId="{9E55C534-864B-4E12-AA3A-4EA9D2DA9924}" type="pres">
      <dgm:prSet presAssocID="{09EB26A0-FEC5-4FC1-82D4-A86F91DEAC49}" presName="spaceBetweenRectangles" presStyleCnt="0"/>
      <dgm:spPr/>
    </dgm:pt>
    <dgm:pt modelId="{4DD7672B-EF56-4E08-B4A6-FF357D7396E4}" type="pres">
      <dgm:prSet presAssocID="{A8F2B1B0-FF32-44F4-9843-07FD4DD1E2CF}" presName="composite" presStyleCnt="0"/>
      <dgm:spPr/>
    </dgm:pt>
    <dgm:pt modelId="{D60F0F00-4473-4C46-8779-17B4CE8619EA}" type="pres">
      <dgm:prSet presAssocID="{A8F2B1B0-FF32-44F4-9843-07FD4DD1E2CF}" presName="ConnectorPoint" presStyleLbl="lnNode1" presStyleIdx="7" presStyleCnt="8"/>
      <dgm:spPr>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61829A9C-4683-46CA-866A-A7123D8DE7B9}" type="pres">
      <dgm:prSet presAssocID="{A8F2B1B0-FF32-44F4-9843-07FD4DD1E2CF}" presName="DropPinPlaceHolder" presStyleCnt="0"/>
      <dgm:spPr/>
    </dgm:pt>
    <dgm:pt modelId="{BFD7C4C1-1B0A-4D9A-BD99-946CB6B95D1A}" type="pres">
      <dgm:prSet presAssocID="{A8F2B1B0-FF32-44F4-9843-07FD4DD1E2CF}" presName="DropPin" presStyleLbl="alignNode1" presStyleIdx="7" presStyleCnt="8"/>
      <dgm:spPr/>
    </dgm:pt>
    <dgm:pt modelId="{7834FA94-8331-45C2-BFC0-35860ED4D63E}" type="pres">
      <dgm:prSet presAssocID="{A8F2B1B0-FF32-44F4-9843-07FD4DD1E2CF}" presName="Ellipse" presStyleLbl="fgAcc1" presStyleIdx="8" presStyleCnt="9"/>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981D43DF-F464-473A-8659-0AA4C5B0F993}" type="pres">
      <dgm:prSet presAssocID="{A8F2B1B0-FF32-44F4-9843-07FD4DD1E2CF}" presName="L2TextContainer" presStyleLbl="revTx" presStyleIdx="14" presStyleCnt="16">
        <dgm:presLayoutVars>
          <dgm:bulletEnabled val="1"/>
        </dgm:presLayoutVars>
      </dgm:prSet>
      <dgm:spPr/>
    </dgm:pt>
    <dgm:pt modelId="{64699963-F1BF-4AA7-9313-95F1DA76355D}" type="pres">
      <dgm:prSet presAssocID="{A8F2B1B0-FF32-44F4-9843-07FD4DD1E2CF}" presName="L1TextContainer" presStyleLbl="revTx" presStyleIdx="15" presStyleCnt="16" custLinFactNeighborX="222" custLinFactNeighborY="-47124">
        <dgm:presLayoutVars>
          <dgm:chMax val="1"/>
          <dgm:chPref val="1"/>
          <dgm:bulletEnabled val="1"/>
        </dgm:presLayoutVars>
      </dgm:prSet>
      <dgm:spPr/>
    </dgm:pt>
    <dgm:pt modelId="{57BB5DBB-6331-40B3-9AE9-1D76818265C9}" type="pres">
      <dgm:prSet presAssocID="{A8F2B1B0-FF32-44F4-9843-07FD4DD1E2CF}" presName="ConnectLine" presStyleLbl="sibTrans1D1" presStyleIdx="7" presStyleCnt="8"/>
      <dgm:spPr>
        <a:noFill/>
        <a:ln w="12700" cap="flat" cmpd="sng" algn="ctr">
          <a:solidFill>
            <a:schemeClr val="accent1">
              <a:hueOff val="0"/>
              <a:satOff val="0"/>
              <a:lumOff val="0"/>
              <a:alphaOff val="0"/>
            </a:schemeClr>
          </a:solidFill>
          <a:prstDash val="dash"/>
        </a:ln>
        <a:effectLst/>
      </dgm:spPr>
    </dgm:pt>
    <dgm:pt modelId="{DD72F910-0D9D-42FB-BFE5-12A2217A3BEE}" type="pres">
      <dgm:prSet presAssocID="{A8F2B1B0-FF32-44F4-9843-07FD4DD1E2CF}" presName="EmptyPlaceHolder" presStyleCnt="0"/>
      <dgm:spPr/>
    </dgm:pt>
  </dgm:ptLst>
  <dgm:cxnLst>
    <dgm:cxn modelId="{DE070705-A49B-44F5-BA6F-070757A7B56C}" srcId="{621A9DF2-8CC5-4149-9150-D41D4227EB13}" destId="{35B0D3A3-D356-475A-BD5E-079BC2FCA32B}" srcOrd="2" destOrd="0" parTransId="{BA14B96F-C311-4E24-BAA4-D60865B0F9AA}" sibTransId="{EB951940-998B-441F-BD82-F2F059EB40A4}"/>
    <dgm:cxn modelId="{0221A205-A8C6-4B61-ABA8-B02C3AC93478}" type="presOf" srcId="{2320E256-4F6F-45B0-9236-5929B7869DD7}" destId="{0CC5F0A5-602A-4D17-AFCC-83AA1CCC889C}" srcOrd="0" destOrd="0" presId="urn:microsoft.com/office/officeart/2017/3/layout/DropPinTimeline"/>
    <dgm:cxn modelId="{7A09900E-1F8C-46FE-A676-0FA0E5D10BF5}" type="presOf" srcId="{BE26A3D4-42DC-40C8-9714-BC93384F8DD6}" destId="{FB51A511-CC44-44D5-B2AB-6ACC41B04F07}" srcOrd="0" destOrd="0" presId="urn:microsoft.com/office/officeart/2017/3/layout/DropPinTimeline"/>
    <dgm:cxn modelId="{07824012-F6BE-4AC7-A9DB-0692E2ECC3B3}" type="presOf" srcId="{376E8AB1-4F89-4859-B57F-95FB262D35A8}" destId="{BF538F7C-50B6-433E-8845-765A2E5EC103}" srcOrd="0" destOrd="0" presId="urn:microsoft.com/office/officeart/2017/3/layout/DropPinTimeline"/>
    <dgm:cxn modelId="{4C13D816-2AFE-48FD-8D3E-A6943A70A5A2}" srcId="{65FAA558-3502-4264-8856-7A4F2AFBFC86}" destId="{6B72ED18-09EC-43A5-AE57-A07231A3CDF7}" srcOrd="0" destOrd="0" parTransId="{9581D603-2913-4757-8A6A-C0CD335FADB0}" sibTransId="{3869A18E-D068-43AF-B6F0-6CBC585024A1}"/>
    <dgm:cxn modelId="{B8F24333-C11A-49A2-99F1-069C6D473B9F}" srcId="{621A9DF2-8CC5-4149-9150-D41D4227EB13}" destId="{8ED37EF6-CDB5-4242-B78C-FE066B5C830E}" srcOrd="0" destOrd="0" parTransId="{3DA99D35-147C-4B47-A0E4-7AE1FE852549}" sibTransId="{B55D67F7-6CD9-4B04-BACD-3BDFA34BD128}"/>
    <dgm:cxn modelId="{BCA8BF5C-64FC-4149-9C00-1B6D0DA603A9}" srcId="{621A9DF2-8CC5-4149-9150-D41D4227EB13}" destId="{376E8AB1-4F89-4859-B57F-95FB262D35A8}" srcOrd="3" destOrd="0" parTransId="{1074EC25-39DD-4B21-BB63-83D33DFE7077}" sibTransId="{6530DA02-0AF8-4DC2-9D82-9ECB7E62656F}"/>
    <dgm:cxn modelId="{A5D2BA69-48EE-4381-AC13-10A6AD2770AA}" type="presOf" srcId="{6B72ED18-09EC-43A5-AE57-A07231A3CDF7}" destId="{D080BAD6-0432-4959-A873-23B8B435B54C}" srcOrd="0" destOrd="1" presId="urn:microsoft.com/office/officeart/2017/3/layout/DropPinTimeline"/>
    <dgm:cxn modelId="{21B2AE4B-78B9-494A-A0FA-721134700BCE}" type="presOf" srcId="{8ED37EF6-CDB5-4242-B78C-FE066B5C830E}" destId="{07DDF5D6-B0D1-4A36-B308-EC17D2F240FA}" srcOrd="0" destOrd="0" presId="urn:microsoft.com/office/officeart/2017/3/layout/DropPinTimeline"/>
    <dgm:cxn modelId="{A1113E71-91C1-4BCA-A3EF-E2AE183F175B}" srcId="{621A9DF2-8CC5-4149-9150-D41D4227EB13}" destId="{BE26A3D4-42DC-40C8-9714-BC93384F8DD6}" srcOrd="1" destOrd="0" parTransId="{EB3F80FF-A187-4027-B3D3-DE12B0E4A719}" sibTransId="{E06FC366-889B-42C3-B71D-453B4D585E97}"/>
    <dgm:cxn modelId="{B404AB55-624E-46DC-8E78-0E1E73AA232A}" type="presOf" srcId="{65FAA558-3502-4264-8856-7A4F2AFBFC86}" destId="{D080BAD6-0432-4959-A873-23B8B435B54C}" srcOrd="0" destOrd="0" presId="urn:microsoft.com/office/officeart/2017/3/layout/DropPinTimeline"/>
    <dgm:cxn modelId="{80FD4B7A-3E26-41BF-ACFA-775E48C8F54A}" srcId="{621A9DF2-8CC5-4149-9150-D41D4227EB13}" destId="{094D7347-0503-47A8-934F-7F1DE3CFA3B5}" srcOrd="5" destOrd="0" parTransId="{20A4C288-9F2F-4A28-9C99-83A634158D83}" sibTransId="{DDB3772F-7D1C-4D25-8688-78CD157FCA48}"/>
    <dgm:cxn modelId="{4B125F88-6291-4DBB-8969-94C8482BF678}" type="presOf" srcId="{E597AF5B-691E-4EC2-B4A0-FD4B3F323184}" destId="{AB5AC7FF-3405-48C2-8B90-1B68FA2C6E08}" srcOrd="0" destOrd="0" presId="urn:microsoft.com/office/officeart/2017/3/layout/DropPinTimeline"/>
    <dgm:cxn modelId="{B616308E-4F5A-4B2C-BEE8-37BE009B8747}" srcId="{621A9DF2-8CC5-4149-9150-D41D4227EB13}" destId="{2320E256-4F6F-45B0-9236-5929B7869DD7}" srcOrd="4" destOrd="0" parTransId="{01EE511F-33A2-4A2F-9433-9C5EA13F1BEF}" sibTransId="{D49F1BC8-B690-4BC3-99B9-35D4459430C8}"/>
    <dgm:cxn modelId="{5881C2B7-8665-444A-A5F2-E4827276C259}" srcId="{A68FD2E0-0AB8-4A2B-A334-19AA43B8D515}" destId="{528A324A-E321-4892-A18B-3E4922646A0E}" srcOrd="0" destOrd="0" parTransId="{47389706-EFD6-456F-8171-8842DDB22612}" sibTransId="{9E535F8F-92F3-41E8-9B4E-F7C040861254}"/>
    <dgm:cxn modelId="{BE995CBC-7623-4026-BECA-410B90F431A4}" type="presOf" srcId="{528A324A-E321-4892-A18B-3E4922646A0E}" destId="{B80E14BB-B342-45BE-A911-98A44E809FE8}" srcOrd="0" destOrd="0" presId="urn:microsoft.com/office/officeart/2017/3/layout/DropPinTimeline"/>
    <dgm:cxn modelId="{66FA56BD-122D-43AB-BB80-629DD6CB42C3}" srcId="{2320E256-4F6F-45B0-9236-5929B7869DD7}" destId="{65FAA558-3502-4264-8856-7A4F2AFBFC86}" srcOrd="0" destOrd="0" parTransId="{BFA011DD-6859-48D7-92BE-9AD940D2FB99}" sibTransId="{B64A5581-FA1E-44D9-93C4-E7606C00DD55}"/>
    <dgm:cxn modelId="{6CFD24C2-72DD-4B48-BDD8-6FBAB0AE42E2}" srcId="{621A9DF2-8CC5-4149-9150-D41D4227EB13}" destId="{A68FD2E0-0AB8-4A2B-A334-19AA43B8D515}" srcOrd="6" destOrd="0" parTransId="{092193BE-D7A6-4343-A94C-10C5CFCA3904}" sibTransId="{09EB26A0-FEC5-4FC1-82D4-A86F91DEAC49}"/>
    <dgm:cxn modelId="{4FEC6CC3-C026-4D22-8486-847BE3EF8BC4}" type="presOf" srcId="{621A9DF2-8CC5-4149-9150-D41D4227EB13}" destId="{3E3E362E-62A9-469B-AF17-8894BCE339B6}" srcOrd="0" destOrd="0" presId="urn:microsoft.com/office/officeart/2017/3/layout/DropPinTimeline"/>
    <dgm:cxn modelId="{1526CBC3-4E91-4DC4-A5E6-369F3D704862}" srcId="{8ED37EF6-CDB5-4242-B78C-FE066B5C830E}" destId="{E597AF5B-691E-4EC2-B4A0-FD4B3F323184}" srcOrd="0" destOrd="0" parTransId="{E57E5053-69F0-4C41-AE9A-D40A671ACF4B}" sibTransId="{B6EAAEC5-02B1-4847-817A-8EE4587224B9}"/>
    <dgm:cxn modelId="{F2C45CC9-F3E9-438E-B24B-BD5CA5822256}" type="presOf" srcId="{094D7347-0503-47A8-934F-7F1DE3CFA3B5}" destId="{71044D13-E62E-4187-AA1A-E6EED648DF5F}" srcOrd="0" destOrd="0" presId="urn:microsoft.com/office/officeart/2017/3/layout/DropPinTimeline"/>
    <dgm:cxn modelId="{0BDEADD5-DE07-40D9-AF14-F1739C9F5228}" type="presOf" srcId="{A68FD2E0-0AB8-4A2B-A334-19AA43B8D515}" destId="{D435908E-1BE0-421D-B766-D4448859499E}" srcOrd="0" destOrd="0" presId="urn:microsoft.com/office/officeart/2017/3/layout/DropPinTimeline"/>
    <dgm:cxn modelId="{9130F5DC-7DE9-4BDE-854C-930D51D96CBE}" type="presOf" srcId="{35B0D3A3-D356-475A-BD5E-079BC2FCA32B}" destId="{158EE304-34B8-4098-AE96-141DFF6037CE}" srcOrd="0" destOrd="0" presId="urn:microsoft.com/office/officeart/2017/3/layout/DropPinTimeline"/>
    <dgm:cxn modelId="{26B0FDF3-CE7F-4388-9CA8-22BF0C69C8D4}" type="presOf" srcId="{3B9830D8-E265-416F-AEAB-686AC191D342}" destId="{DB859FC8-2A4B-4745-937D-5B7B1832B705}" srcOrd="0" destOrd="0" presId="urn:microsoft.com/office/officeart/2017/3/layout/DropPinTimeline"/>
    <dgm:cxn modelId="{F50FBCFA-0AB4-40D6-BFAF-9FC0989E9C7F}" srcId="{621A9DF2-8CC5-4149-9150-D41D4227EB13}" destId="{A8F2B1B0-FF32-44F4-9843-07FD4DD1E2CF}" srcOrd="7" destOrd="0" parTransId="{4452515C-72C5-4952-B7AA-3BFE67226A76}" sibTransId="{7805AA5D-2DD4-40F3-846E-745B85B30614}"/>
    <dgm:cxn modelId="{033CEEFA-92E2-4B42-9438-79A4FC8A0A74}" srcId="{35B0D3A3-D356-475A-BD5E-079BC2FCA32B}" destId="{3B9830D8-E265-416F-AEAB-686AC191D342}" srcOrd="0" destOrd="0" parTransId="{CDF5BC79-C3AD-4412-9CD9-EFC55C368C39}" sibTransId="{9A83F4C5-2622-4F14-9C1B-4CFCA8F376D6}"/>
    <dgm:cxn modelId="{E7F1DAFC-AB54-49FD-AD76-F902D317C18E}" type="presOf" srcId="{A8F2B1B0-FF32-44F4-9843-07FD4DD1E2CF}" destId="{64699963-F1BF-4AA7-9313-95F1DA76355D}" srcOrd="0" destOrd="0" presId="urn:microsoft.com/office/officeart/2017/3/layout/DropPinTimeline"/>
    <dgm:cxn modelId="{C4D8F817-9816-4A36-80EC-B852B9F504DC}" type="presParOf" srcId="{3E3E362E-62A9-469B-AF17-8894BCE339B6}" destId="{E7269516-295B-4ED8-9F7A-E32990ADDE2B}" srcOrd="0" destOrd="0" presId="urn:microsoft.com/office/officeart/2017/3/layout/DropPinTimeline"/>
    <dgm:cxn modelId="{76D1AB4D-9ED6-4866-BFFC-523A193303E3}" type="presParOf" srcId="{3E3E362E-62A9-469B-AF17-8894BCE339B6}" destId="{209B0EA1-0219-40C1-A354-F58922458C53}" srcOrd="1" destOrd="0" presId="urn:microsoft.com/office/officeart/2017/3/layout/DropPinTimeline"/>
    <dgm:cxn modelId="{4A3557FD-2701-4116-B8AA-7301230CC897}" type="presParOf" srcId="{209B0EA1-0219-40C1-A354-F58922458C53}" destId="{0175BC0C-F855-4256-A768-36BCA7841DBC}" srcOrd="0" destOrd="0" presId="urn:microsoft.com/office/officeart/2017/3/layout/DropPinTimeline"/>
    <dgm:cxn modelId="{C35142EE-054A-4BDF-879B-2C4FF2B7C7B6}" type="presParOf" srcId="{0175BC0C-F855-4256-A768-36BCA7841DBC}" destId="{3D3E7956-63FE-404E-B871-8FF9C15A7995}" srcOrd="0" destOrd="0" presId="urn:microsoft.com/office/officeart/2017/3/layout/DropPinTimeline"/>
    <dgm:cxn modelId="{CF752429-039E-4AD3-9359-9BD99C077F5D}" type="presParOf" srcId="{0175BC0C-F855-4256-A768-36BCA7841DBC}" destId="{2E7E6C52-8AD3-4774-935D-0FD7FC08C808}" srcOrd="1" destOrd="0" presId="urn:microsoft.com/office/officeart/2017/3/layout/DropPinTimeline"/>
    <dgm:cxn modelId="{E70D145D-FC8D-429F-8634-727F84B3B935}" type="presParOf" srcId="{2E7E6C52-8AD3-4774-935D-0FD7FC08C808}" destId="{052F5BFA-E543-4397-AD16-C3EC7F9EE7A2}" srcOrd="0" destOrd="0" presId="urn:microsoft.com/office/officeart/2017/3/layout/DropPinTimeline"/>
    <dgm:cxn modelId="{8FD342B4-4E66-4B39-961C-743E9110B871}" type="presParOf" srcId="{2E7E6C52-8AD3-4774-935D-0FD7FC08C808}" destId="{33C87859-280E-414C-81A5-AB712EFA3746}" srcOrd="1" destOrd="0" presId="urn:microsoft.com/office/officeart/2017/3/layout/DropPinTimeline"/>
    <dgm:cxn modelId="{651F7C15-467A-44B0-9151-4A06EC706395}" type="presParOf" srcId="{0175BC0C-F855-4256-A768-36BCA7841DBC}" destId="{AB5AC7FF-3405-48C2-8B90-1B68FA2C6E08}" srcOrd="2" destOrd="0" presId="urn:microsoft.com/office/officeart/2017/3/layout/DropPinTimeline"/>
    <dgm:cxn modelId="{050D4555-FE69-4420-B5CF-55C92A1DC9B1}" type="presParOf" srcId="{0175BC0C-F855-4256-A768-36BCA7841DBC}" destId="{07DDF5D6-B0D1-4A36-B308-EC17D2F240FA}" srcOrd="3" destOrd="0" presId="urn:microsoft.com/office/officeart/2017/3/layout/DropPinTimeline"/>
    <dgm:cxn modelId="{873DA601-8C99-4C1E-B1E1-164A74899BC5}" type="presParOf" srcId="{0175BC0C-F855-4256-A768-36BCA7841DBC}" destId="{5FBD33BF-4D91-494E-B532-02AB3188E4D5}" srcOrd="4" destOrd="0" presId="urn:microsoft.com/office/officeart/2017/3/layout/DropPinTimeline"/>
    <dgm:cxn modelId="{EA00222F-E01D-4DEB-8EE0-531602AEE744}" type="presParOf" srcId="{0175BC0C-F855-4256-A768-36BCA7841DBC}" destId="{91934E31-4E2A-4FE7-BF4F-98DD8592EA69}" srcOrd="5" destOrd="0" presId="urn:microsoft.com/office/officeart/2017/3/layout/DropPinTimeline"/>
    <dgm:cxn modelId="{290FF785-8A91-4810-ACB1-CFA98C70A69E}" type="presParOf" srcId="{209B0EA1-0219-40C1-A354-F58922458C53}" destId="{5E23A858-BB5A-4161-BC53-0823AAFD1638}" srcOrd="1" destOrd="0" presId="urn:microsoft.com/office/officeart/2017/3/layout/DropPinTimeline"/>
    <dgm:cxn modelId="{749A5C47-11C2-4D09-BF88-A4E582DCE55A}" type="presParOf" srcId="{209B0EA1-0219-40C1-A354-F58922458C53}" destId="{5286762D-0872-4815-9B6B-F26ADCCE3463}" srcOrd="2" destOrd="0" presId="urn:microsoft.com/office/officeart/2017/3/layout/DropPinTimeline"/>
    <dgm:cxn modelId="{B8936ACC-92D5-48DC-8DFC-95B2BD9142D1}" type="presParOf" srcId="{5286762D-0872-4815-9B6B-F26ADCCE3463}" destId="{AFB88B8D-A36C-444C-A0DC-08AFAD9BBE84}" srcOrd="0" destOrd="0" presId="urn:microsoft.com/office/officeart/2017/3/layout/DropPinTimeline"/>
    <dgm:cxn modelId="{124923BD-D375-4B5A-9205-1736705CDD3C}" type="presParOf" srcId="{5286762D-0872-4815-9B6B-F26ADCCE3463}" destId="{06BE2BA6-09E6-4C4E-BEEE-C3D444931A6E}" srcOrd="1" destOrd="0" presId="urn:microsoft.com/office/officeart/2017/3/layout/DropPinTimeline"/>
    <dgm:cxn modelId="{E84967DE-FA93-4C02-8852-C8D356263938}" type="presParOf" srcId="{06BE2BA6-09E6-4C4E-BEEE-C3D444931A6E}" destId="{4B879F2B-A585-4266-8E15-1AD35F0A11BE}" srcOrd="0" destOrd="0" presId="urn:microsoft.com/office/officeart/2017/3/layout/DropPinTimeline"/>
    <dgm:cxn modelId="{CF154A11-3F9D-411F-9701-DA135E045BB3}" type="presParOf" srcId="{06BE2BA6-09E6-4C4E-BEEE-C3D444931A6E}" destId="{FC3BFDC1-746B-4028-A4D0-F4DA892B447F}" srcOrd="1" destOrd="0" presId="urn:microsoft.com/office/officeart/2017/3/layout/DropPinTimeline"/>
    <dgm:cxn modelId="{A5D70FC2-EC6B-4763-9115-421F5A5F8566}" type="presParOf" srcId="{5286762D-0872-4815-9B6B-F26ADCCE3463}" destId="{59DDFE5A-A764-4DAC-93B4-B6AF59902870}" srcOrd="2" destOrd="0" presId="urn:microsoft.com/office/officeart/2017/3/layout/DropPinTimeline"/>
    <dgm:cxn modelId="{34336E12-6F15-4856-9044-7E0A2FCE0642}" type="presParOf" srcId="{5286762D-0872-4815-9B6B-F26ADCCE3463}" destId="{FB51A511-CC44-44D5-B2AB-6ACC41B04F07}" srcOrd="3" destOrd="0" presId="urn:microsoft.com/office/officeart/2017/3/layout/DropPinTimeline"/>
    <dgm:cxn modelId="{15C0A3E8-2ACA-4042-A1E7-9E82F429FD88}" type="presParOf" srcId="{5286762D-0872-4815-9B6B-F26ADCCE3463}" destId="{D4080F51-1087-43A1-8DA6-0684F2725CFA}" srcOrd="4" destOrd="0" presId="urn:microsoft.com/office/officeart/2017/3/layout/DropPinTimeline"/>
    <dgm:cxn modelId="{39F9FCA3-04FA-4467-8854-93C456AF2A68}" type="presParOf" srcId="{5286762D-0872-4815-9B6B-F26ADCCE3463}" destId="{5A35C95B-13D4-4C9F-B3DC-0E5A170F7E29}" srcOrd="5" destOrd="0" presId="urn:microsoft.com/office/officeart/2017/3/layout/DropPinTimeline"/>
    <dgm:cxn modelId="{75CE1751-3EE6-4681-A74B-FCE043D40D87}" type="presParOf" srcId="{209B0EA1-0219-40C1-A354-F58922458C53}" destId="{C1A46EB5-07D9-41E8-8B87-3D89DF23B675}" srcOrd="3" destOrd="0" presId="urn:microsoft.com/office/officeart/2017/3/layout/DropPinTimeline"/>
    <dgm:cxn modelId="{01132E94-B019-4461-ACC2-9BE03A79A582}" type="presParOf" srcId="{209B0EA1-0219-40C1-A354-F58922458C53}" destId="{8DFA17A6-C74A-461E-85A4-E646333EE1E4}" srcOrd="4" destOrd="0" presId="urn:microsoft.com/office/officeart/2017/3/layout/DropPinTimeline"/>
    <dgm:cxn modelId="{DD5E7689-BD07-485C-88F7-4928BCE4A03D}" type="presParOf" srcId="{8DFA17A6-C74A-461E-85A4-E646333EE1E4}" destId="{F6367D28-548F-4236-84EE-FDEACC366057}" srcOrd="0" destOrd="0" presId="urn:microsoft.com/office/officeart/2017/3/layout/DropPinTimeline"/>
    <dgm:cxn modelId="{3A97C040-A88F-4991-AE28-6E830818275B}" type="presParOf" srcId="{8DFA17A6-C74A-461E-85A4-E646333EE1E4}" destId="{F35FA70C-4CF2-4A4F-B983-D3CE7E74EA66}" srcOrd="1" destOrd="0" presId="urn:microsoft.com/office/officeart/2017/3/layout/DropPinTimeline"/>
    <dgm:cxn modelId="{42B6035C-C58C-4D77-BF89-982EA7092886}" type="presParOf" srcId="{F35FA70C-4CF2-4A4F-B983-D3CE7E74EA66}" destId="{1F2F5B80-0C3E-45F2-94C3-2564B12173F4}" srcOrd="0" destOrd="0" presId="urn:microsoft.com/office/officeart/2017/3/layout/DropPinTimeline"/>
    <dgm:cxn modelId="{E30FAAA7-563B-4E6A-B009-2180EC024AD6}" type="presParOf" srcId="{F35FA70C-4CF2-4A4F-B983-D3CE7E74EA66}" destId="{13C2C5A5-1703-476E-95CC-26A51C13B9E9}" srcOrd="1" destOrd="0" presId="urn:microsoft.com/office/officeart/2017/3/layout/DropPinTimeline"/>
    <dgm:cxn modelId="{A41909FB-B81A-4305-B3D8-0180C785B42C}" type="presParOf" srcId="{8DFA17A6-C74A-461E-85A4-E646333EE1E4}" destId="{DB859FC8-2A4B-4745-937D-5B7B1832B705}" srcOrd="2" destOrd="0" presId="urn:microsoft.com/office/officeart/2017/3/layout/DropPinTimeline"/>
    <dgm:cxn modelId="{86094523-5777-46C0-9D4A-FDCD6DB7AE32}" type="presParOf" srcId="{8DFA17A6-C74A-461E-85A4-E646333EE1E4}" destId="{158EE304-34B8-4098-AE96-141DFF6037CE}" srcOrd="3" destOrd="0" presId="urn:microsoft.com/office/officeart/2017/3/layout/DropPinTimeline"/>
    <dgm:cxn modelId="{DA067C63-5CFE-4BD0-8DF4-93C0D78143E4}" type="presParOf" srcId="{8DFA17A6-C74A-461E-85A4-E646333EE1E4}" destId="{4DDACDDB-25FB-48E7-8E1A-6E41475B6FCB}" srcOrd="4" destOrd="0" presId="urn:microsoft.com/office/officeart/2017/3/layout/DropPinTimeline"/>
    <dgm:cxn modelId="{DBA6F8FF-9AB8-4163-909F-56FA8DB63FE9}" type="presParOf" srcId="{8DFA17A6-C74A-461E-85A4-E646333EE1E4}" destId="{222132DB-8460-418C-B2CE-F51431AC9A13}" srcOrd="5" destOrd="0" presId="urn:microsoft.com/office/officeart/2017/3/layout/DropPinTimeline"/>
    <dgm:cxn modelId="{90F836AE-4B2E-41B7-A29E-C8FF352D54ED}" type="presParOf" srcId="{209B0EA1-0219-40C1-A354-F58922458C53}" destId="{CB24843C-A276-4651-9AC3-0EA700208AF6}" srcOrd="5" destOrd="0" presId="urn:microsoft.com/office/officeart/2017/3/layout/DropPinTimeline"/>
    <dgm:cxn modelId="{A30A1C17-FDEB-42BB-8826-F4EA80DF7B64}" type="presParOf" srcId="{209B0EA1-0219-40C1-A354-F58922458C53}" destId="{EBD439C2-EB88-4B4E-967B-76AEB3F103D6}" srcOrd="6" destOrd="0" presId="urn:microsoft.com/office/officeart/2017/3/layout/DropPinTimeline"/>
    <dgm:cxn modelId="{1D547109-1981-4145-AB7E-88737CBEA72E}" type="presParOf" srcId="{EBD439C2-EB88-4B4E-967B-76AEB3F103D6}" destId="{83695422-AF60-4D94-9213-9D8702A311BB}" srcOrd="0" destOrd="0" presId="urn:microsoft.com/office/officeart/2017/3/layout/DropPinTimeline"/>
    <dgm:cxn modelId="{AE50ABD2-6676-44DF-9E10-483A28068A24}" type="presParOf" srcId="{EBD439C2-EB88-4B4E-967B-76AEB3F103D6}" destId="{9E8AE5A3-E06A-4D9F-BDEA-0689A63F7AE8}" srcOrd="1" destOrd="0" presId="urn:microsoft.com/office/officeart/2017/3/layout/DropPinTimeline"/>
    <dgm:cxn modelId="{72099DEA-4E7C-4B5C-B7A2-F82C048614E1}" type="presParOf" srcId="{9E8AE5A3-E06A-4D9F-BDEA-0689A63F7AE8}" destId="{2FF06EE9-1A50-4DE2-8A07-7CCCF17AB6F4}" srcOrd="0" destOrd="0" presId="urn:microsoft.com/office/officeart/2017/3/layout/DropPinTimeline"/>
    <dgm:cxn modelId="{B12F8AE2-B920-4D0E-8A14-83F2CF1FB90A}" type="presParOf" srcId="{9E8AE5A3-E06A-4D9F-BDEA-0689A63F7AE8}" destId="{6077ABAA-5A74-4305-910C-5830E2D073C7}" srcOrd="1" destOrd="0" presId="urn:microsoft.com/office/officeart/2017/3/layout/DropPinTimeline"/>
    <dgm:cxn modelId="{F5B85504-6C97-4768-93FF-6B9E2CB2D347}" type="presParOf" srcId="{EBD439C2-EB88-4B4E-967B-76AEB3F103D6}" destId="{651EEA54-5526-4B27-BA38-73932F1CAD88}" srcOrd="2" destOrd="0" presId="urn:microsoft.com/office/officeart/2017/3/layout/DropPinTimeline"/>
    <dgm:cxn modelId="{279B7D78-BEE9-4B5F-B34E-121423A56994}" type="presParOf" srcId="{EBD439C2-EB88-4B4E-967B-76AEB3F103D6}" destId="{BF538F7C-50B6-433E-8845-765A2E5EC103}" srcOrd="3" destOrd="0" presId="urn:microsoft.com/office/officeart/2017/3/layout/DropPinTimeline"/>
    <dgm:cxn modelId="{EB5A7935-2F78-42D5-AE31-C7D4EE08FCAE}" type="presParOf" srcId="{EBD439C2-EB88-4B4E-967B-76AEB3F103D6}" destId="{4931B084-9F44-4F00-A2AC-25CDF21F3B0B}" srcOrd="4" destOrd="0" presId="urn:microsoft.com/office/officeart/2017/3/layout/DropPinTimeline"/>
    <dgm:cxn modelId="{4054F650-C4F5-4FA2-848F-EA57C54D890C}" type="presParOf" srcId="{EBD439C2-EB88-4B4E-967B-76AEB3F103D6}" destId="{736ED2BD-7AF7-4712-AD3C-7B66964F07BB}" srcOrd="5" destOrd="0" presId="urn:microsoft.com/office/officeart/2017/3/layout/DropPinTimeline"/>
    <dgm:cxn modelId="{9E8ECAF0-467C-42FC-8AEB-0AB165957859}" type="presParOf" srcId="{209B0EA1-0219-40C1-A354-F58922458C53}" destId="{15B879E1-C2C0-4107-AE6A-1F2A29DC7958}" srcOrd="7" destOrd="0" presId="urn:microsoft.com/office/officeart/2017/3/layout/DropPinTimeline"/>
    <dgm:cxn modelId="{9383502F-980B-4C7B-BC04-78FB3559BCFE}" type="presParOf" srcId="{209B0EA1-0219-40C1-A354-F58922458C53}" destId="{E9519AAE-60A7-49A3-93F2-7DBB56AD56DD}" srcOrd="8" destOrd="0" presId="urn:microsoft.com/office/officeart/2017/3/layout/DropPinTimeline"/>
    <dgm:cxn modelId="{3EB3DF39-1DE1-420F-92D3-059137F3041D}" type="presParOf" srcId="{E9519AAE-60A7-49A3-93F2-7DBB56AD56DD}" destId="{08A8778A-C349-4595-8F09-59426170CBE5}" srcOrd="0" destOrd="0" presId="urn:microsoft.com/office/officeart/2017/3/layout/DropPinTimeline"/>
    <dgm:cxn modelId="{A010B1B7-38CF-444F-9592-0054DE472629}" type="presParOf" srcId="{E9519AAE-60A7-49A3-93F2-7DBB56AD56DD}" destId="{9B8B20A5-1AB2-4F31-9920-149E4F56E8AC}" srcOrd="1" destOrd="0" presId="urn:microsoft.com/office/officeart/2017/3/layout/DropPinTimeline"/>
    <dgm:cxn modelId="{6D963B65-4815-43E2-BDF1-898EAE2CB472}" type="presParOf" srcId="{9B8B20A5-1AB2-4F31-9920-149E4F56E8AC}" destId="{8F984656-A129-4E72-96B0-536DAA9A6388}" srcOrd="0" destOrd="0" presId="urn:microsoft.com/office/officeart/2017/3/layout/DropPinTimeline"/>
    <dgm:cxn modelId="{42E7FD39-CFAA-424D-BD7C-026BC068DC4D}" type="presParOf" srcId="{9B8B20A5-1AB2-4F31-9920-149E4F56E8AC}" destId="{4FB47992-2DB5-4CD2-A547-F287F5D9FB8A}" srcOrd="1" destOrd="0" presId="urn:microsoft.com/office/officeart/2017/3/layout/DropPinTimeline"/>
    <dgm:cxn modelId="{D5683E99-379B-4C8F-BD7E-F22B49BCBC5F}" type="presParOf" srcId="{E9519AAE-60A7-49A3-93F2-7DBB56AD56DD}" destId="{D080BAD6-0432-4959-A873-23B8B435B54C}" srcOrd="2" destOrd="0" presId="urn:microsoft.com/office/officeart/2017/3/layout/DropPinTimeline"/>
    <dgm:cxn modelId="{71F8F69C-A6E6-420F-BFF9-15C2FE6D5728}" type="presParOf" srcId="{E9519AAE-60A7-49A3-93F2-7DBB56AD56DD}" destId="{0CC5F0A5-602A-4D17-AFCC-83AA1CCC889C}" srcOrd="3" destOrd="0" presId="urn:microsoft.com/office/officeart/2017/3/layout/DropPinTimeline"/>
    <dgm:cxn modelId="{680FCBA1-35C8-4518-836C-CD8B46DEC223}" type="presParOf" srcId="{E9519AAE-60A7-49A3-93F2-7DBB56AD56DD}" destId="{4AC20A3D-8873-4857-904E-3F46114AF131}" srcOrd="4" destOrd="0" presId="urn:microsoft.com/office/officeart/2017/3/layout/DropPinTimeline"/>
    <dgm:cxn modelId="{ADF02CE1-8E15-45ED-BB9D-54AB7FBB85AA}" type="presParOf" srcId="{E9519AAE-60A7-49A3-93F2-7DBB56AD56DD}" destId="{67504618-0489-4AE1-94EC-98673CB788AA}" srcOrd="5" destOrd="0" presId="urn:microsoft.com/office/officeart/2017/3/layout/DropPinTimeline"/>
    <dgm:cxn modelId="{16A4FFBC-5989-498F-8032-CF1F8A9690CA}" type="presParOf" srcId="{209B0EA1-0219-40C1-A354-F58922458C53}" destId="{613EA6D7-1232-4712-AEC3-BC87815E25F6}" srcOrd="9" destOrd="0" presId="urn:microsoft.com/office/officeart/2017/3/layout/DropPinTimeline"/>
    <dgm:cxn modelId="{0BC240F1-0098-46B5-BCA5-C347621677B1}" type="presParOf" srcId="{209B0EA1-0219-40C1-A354-F58922458C53}" destId="{6C4CBD8E-5B04-4D9A-9D49-25F80FF0D4FC}" srcOrd="10" destOrd="0" presId="urn:microsoft.com/office/officeart/2017/3/layout/DropPinTimeline"/>
    <dgm:cxn modelId="{97AF97F6-768D-4817-AA02-701BD709B6DC}" type="presParOf" srcId="{6C4CBD8E-5B04-4D9A-9D49-25F80FF0D4FC}" destId="{FD694C79-EF23-4C9F-A614-16627EA02628}" srcOrd="0" destOrd="0" presId="urn:microsoft.com/office/officeart/2017/3/layout/DropPinTimeline"/>
    <dgm:cxn modelId="{DB36AB1B-E815-46F8-BF62-401BE022F7EE}" type="presParOf" srcId="{6C4CBD8E-5B04-4D9A-9D49-25F80FF0D4FC}" destId="{5BE80105-E879-4DF7-8C98-B53115FAA836}" srcOrd="1" destOrd="0" presId="urn:microsoft.com/office/officeart/2017/3/layout/DropPinTimeline"/>
    <dgm:cxn modelId="{696A19E6-1EE6-4B2E-806E-9B6816FF7156}" type="presParOf" srcId="{5BE80105-E879-4DF7-8C98-B53115FAA836}" destId="{65F553F4-69C8-412C-9F49-A2686E1CCF09}" srcOrd="0" destOrd="0" presId="urn:microsoft.com/office/officeart/2017/3/layout/DropPinTimeline"/>
    <dgm:cxn modelId="{02F2BF5F-8FEF-402B-B79E-18C9F9660D5A}" type="presParOf" srcId="{5BE80105-E879-4DF7-8C98-B53115FAA836}" destId="{C3065BAC-57E4-4974-8113-6D5A39010306}" srcOrd="1" destOrd="0" presId="urn:microsoft.com/office/officeart/2017/3/layout/DropPinTimeline"/>
    <dgm:cxn modelId="{7B4896E2-297F-4877-98A6-373616B49248}" type="presParOf" srcId="{6C4CBD8E-5B04-4D9A-9D49-25F80FF0D4FC}" destId="{3C11A3FC-A753-4FE4-B35E-47A31733B77C}" srcOrd="2" destOrd="0" presId="urn:microsoft.com/office/officeart/2017/3/layout/DropPinTimeline"/>
    <dgm:cxn modelId="{E9ED7518-BCBA-4979-B9FE-70FB5DAC55CD}" type="presParOf" srcId="{6C4CBD8E-5B04-4D9A-9D49-25F80FF0D4FC}" destId="{71044D13-E62E-4187-AA1A-E6EED648DF5F}" srcOrd="3" destOrd="0" presId="urn:microsoft.com/office/officeart/2017/3/layout/DropPinTimeline"/>
    <dgm:cxn modelId="{8D3D43B8-FA01-4E06-9E20-AE76CAD19230}" type="presParOf" srcId="{6C4CBD8E-5B04-4D9A-9D49-25F80FF0D4FC}" destId="{44484392-54F8-4299-A42A-1594E7ECAF75}" srcOrd="4" destOrd="0" presId="urn:microsoft.com/office/officeart/2017/3/layout/DropPinTimeline"/>
    <dgm:cxn modelId="{77AF9E4E-CEE1-4B6F-905C-775A03FCF56B}" type="presParOf" srcId="{6C4CBD8E-5B04-4D9A-9D49-25F80FF0D4FC}" destId="{BD858568-1826-439F-B0EA-00CD8096C66F}" srcOrd="5" destOrd="0" presId="urn:microsoft.com/office/officeart/2017/3/layout/DropPinTimeline"/>
    <dgm:cxn modelId="{304AAB39-E52A-4171-A04D-1A687121D670}" type="presParOf" srcId="{209B0EA1-0219-40C1-A354-F58922458C53}" destId="{F5B5C528-ADC8-4D9B-BC10-2031789A4622}" srcOrd="11" destOrd="0" presId="urn:microsoft.com/office/officeart/2017/3/layout/DropPinTimeline"/>
    <dgm:cxn modelId="{87A36AB0-AF93-40DF-ABFB-041361F84E19}" type="presParOf" srcId="{209B0EA1-0219-40C1-A354-F58922458C53}" destId="{0AD79B6D-FF90-40DA-AA66-006B3F56DA5F}" srcOrd="12" destOrd="0" presId="urn:microsoft.com/office/officeart/2017/3/layout/DropPinTimeline"/>
    <dgm:cxn modelId="{5692F299-FBA0-44DF-8E62-76E8D94F322B}" type="presParOf" srcId="{0AD79B6D-FF90-40DA-AA66-006B3F56DA5F}" destId="{6B77AA4B-909E-4E60-BB61-33FD1B8C8F10}" srcOrd="0" destOrd="0" presId="urn:microsoft.com/office/officeart/2017/3/layout/DropPinTimeline"/>
    <dgm:cxn modelId="{E3C73271-A11B-44F5-864A-7C0C528AF9F0}" type="presParOf" srcId="{0AD79B6D-FF90-40DA-AA66-006B3F56DA5F}" destId="{6AAB5145-67A7-4959-A021-608BCE605227}" srcOrd="1" destOrd="0" presId="urn:microsoft.com/office/officeart/2017/3/layout/DropPinTimeline"/>
    <dgm:cxn modelId="{3B93B7C9-C312-49F7-9958-A64416C3B3BA}" type="presParOf" srcId="{6AAB5145-67A7-4959-A021-608BCE605227}" destId="{482BDD0B-04FB-4B2B-A3B4-667AB4E6568A}" srcOrd="0" destOrd="0" presId="urn:microsoft.com/office/officeart/2017/3/layout/DropPinTimeline"/>
    <dgm:cxn modelId="{0B63D6CB-BF8E-434F-8885-7ADB0929C358}" type="presParOf" srcId="{6AAB5145-67A7-4959-A021-608BCE605227}" destId="{FC441FD9-9E56-4F8C-8A86-F93C92F2C6D2}" srcOrd="1" destOrd="0" presId="urn:microsoft.com/office/officeart/2017/3/layout/DropPinTimeline"/>
    <dgm:cxn modelId="{9192FEED-A928-40E8-AEAA-E2AAC5C61BD5}" type="presParOf" srcId="{0AD79B6D-FF90-40DA-AA66-006B3F56DA5F}" destId="{B80E14BB-B342-45BE-A911-98A44E809FE8}" srcOrd="2" destOrd="0" presId="urn:microsoft.com/office/officeart/2017/3/layout/DropPinTimeline"/>
    <dgm:cxn modelId="{DC6CF960-DC58-4D53-AB7A-7060298D9227}" type="presParOf" srcId="{0AD79B6D-FF90-40DA-AA66-006B3F56DA5F}" destId="{D435908E-1BE0-421D-B766-D4448859499E}" srcOrd="3" destOrd="0" presId="urn:microsoft.com/office/officeart/2017/3/layout/DropPinTimeline"/>
    <dgm:cxn modelId="{64E379D5-ABAE-4BA8-8533-2CD835C9CA0B}" type="presParOf" srcId="{0AD79B6D-FF90-40DA-AA66-006B3F56DA5F}" destId="{534FAC3D-5514-4A0E-AB26-E8DEEFEE2767}" srcOrd="4" destOrd="0" presId="urn:microsoft.com/office/officeart/2017/3/layout/DropPinTimeline"/>
    <dgm:cxn modelId="{7CA459A4-CCA3-49DD-904B-39D028E4F309}" type="presParOf" srcId="{0AD79B6D-FF90-40DA-AA66-006B3F56DA5F}" destId="{D7F0E680-4A29-46DF-B6AE-C18087AD8310}" srcOrd="5" destOrd="0" presId="urn:microsoft.com/office/officeart/2017/3/layout/DropPinTimeline"/>
    <dgm:cxn modelId="{747EE053-B5EB-4208-8175-9C43FF8DF862}" type="presParOf" srcId="{209B0EA1-0219-40C1-A354-F58922458C53}" destId="{9E55C534-864B-4E12-AA3A-4EA9D2DA9924}" srcOrd="13" destOrd="0" presId="urn:microsoft.com/office/officeart/2017/3/layout/DropPinTimeline"/>
    <dgm:cxn modelId="{6D2491B3-AE66-419B-A525-1A0EB6CD8924}" type="presParOf" srcId="{209B0EA1-0219-40C1-A354-F58922458C53}" destId="{4DD7672B-EF56-4E08-B4A6-FF357D7396E4}" srcOrd="14" destOrd="0" presId="urn:microsoft.com/office/officeart/2017/3/layout/DropPinTimeline"/>
    <dgm:cxn modelId="{67D480DB-531E-4451-AE7E-E5BCBA6B6D57}" type="presParOf" srcId="{4DD7672B-EF56-4E08-B4A6-FF357D7396E4}" destId="{D60F0F00-4473-4C46-8779-17B4CE8619EA}" srcOrd="0" destOrd="0" presId="urn:microsoft.com/office/officeart/2017/3/layout/DropPinTimeline"/>
    <dgm:cxn modelId="{CDD62056-ED39-4D8D-9545-D476ABE36B4C}" type="presParOf" srcId="{4DD7672B-EF56-4E08-B4A6-FF357D7396E4}" destId="{61829A9C-4683-46CA-866A-A7123D8DE7B9}" srcOrd="1" destOrd="0" presId="urn:microsoft.com/office/officeart/2017/3/layout/DropPinTimeline"/>
    <dgm:cxn modelId="{C560507A-8833-4251-823D-9D2E82A3E56F}" type="presParOf" srcId="{61829A9C-4683-46CA-866A-A7123D8DE7B9}" destId="{BFD7C4C1-1B0A-4D9A-BD99-946CB6B95D1A}" srcOrd="0" destOrd="0" presId="urn:microsoft.com/office/officeart/2017/3/layout/DropPinTimeline"/>
    <dgm:cxn modelId="{FAACC2B0-BA01-450D-8F0A-B377191E5EAF}" type="presParOf" srcId="{61829A9C-4683-46CA-866A-A7123D8DE7B9}" destId="{7834FA94-8331-45C2-BFC0-35860ED4D63E}" srcOrd="1" destOrd="0" presId="urn:microsoft.com/office/officeart/2017/3/layout/DropPinTimeline"/>
    <dgm:cxn modelId="{BB35279C-B3CF-4916-A679-50FA1532A8D5}" type="presParOf" srcId="{4DD7672B-EF56-4E08-B4A6-FF357D7396E4}" destId="{981D43DF-F464-473A-8659-0AA4C5B0F993}" srcOrd="2" destOrd="0" presId="urn:microsoft.com/office/officeart/2017/3/layout/DropPinTimeline"/>
    <dgm:cxn modelId="{C86994C4-4620-4398-A13C-C4D1B7DD7C2E}" type="presParOf" srcId="{4DD7672B-EF56-4E08-B4A6-FF357D7396E4}" destId="{64699963-F1BF-4AA7-9313-95F1DA76355D}" srcOrd="3" destOrd="0" presId="urn:microsoft.com/office/officeart/2017/3/layout/DropPinTimeline"/>
    <dgm:cxn modelId="{B85B70ED-E9C3-46FE-B1C9-B81F5848673B}" type="presParOf" srcId="{4DD7672B-EF56-4E08-B4A6-FF357D7396E4}" destId="{57BB5DBB-6331-40B3-9AE9-1D76818265C9}" srcOrd="4" destOrd="0" presId="urn:microsoft.com/office/officeart/2017/3/layout/DropPinTimeline"/>
    <dgm:cxn modelId="{7BD30102-8F89-4F07-9ACC-A36E9DC71E62}" type="presParOf" srcId="{4DD7672B-EF56-4E08-B4A6-FF357D7396E4}" destId="{DD72F910-0D9D-42FB-BFE5-12A2217A3BE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69516-295B-4ED8-9F7A-E32990ADDE2B}">
      <dsp:nvSpPr>
        <dsp:cNvPr id="0" name=""/>
        <dsp:cNvSpPr/>
      </dsp:nvSpPr>
      <dsp:spPr>
        <a:xfrm>
          <a:off x="0" y="2448499"/>
          <a:ext cx="1146175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52F5BFA-E543-4397-AD16-C3EC7F9EE7A2}">
      <dsp:nvSpPr>
        <dsp:cNvPr id="0" name=""/>
        <dsp:cNvSpPr/>
      </dsp:nvSpPr>
      <dsp:spPr>
        <a:xfrm rot="8100000">
          <a:off x="77141" y="570860"/>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3C87859-280E-414C-81A5-AB712EFA3746}">
      <dsp:nvSpPr>
        <dsp:cNvPr id="0" name=""/>
        <dsp:cNvSpPr/>
      </dsp:nvSpPr>
      <dsp:spPr>
        <a:xfrm>
          <a:off x="116075" y="609794"/>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B5AC7FF-3405-48C2-8B90-1B68FA2C6E08}">
      <dsp:nvSpPr>
        <dsp:cNvPr id="0" name=""/>
        <dsp:cNvSpPr/>
      </dsp:nvSpPr>
      <dsp:spPr>
        <a:xfrm>
          <a:off x="500195" y="1001338"/>
          <a:ext cx="2057350" cy="145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i="1" kern="1200" dirty="0">
              <a:solidFill>
                <a:srgbClr val="C00000"/>
              </a:solidFill>
            </a:rPr>
            <a:t>Letter of Intent </a:t>
          </a:r>
        </a:p>
        <a:p>
          <a:pPr marL="0" lvl="0" indent="0" algn="l" defTabSz="800100">
            <a:lnSpc>
              <a:spcPct val="90000"/>
            </a:lnSpc>
            <a:spcBef>
              <a:spcPct val="0"/>
            </a:spcBef>
            <a:spcAft>
              <a:spcPct val="35000"/>
            </a:spcAft>
            <a:buNone/>
          </a:pPr>
          <a:r>
            <a:rPr lang="en-US" sz="1800" i="1" kern="1200" dirty="0">
              <a:solidFill>
                <a:srgbClr val="C00000"/>
              </a:solidFill>
            </a:rPr>
            <a:t>(LOI) due</a:t>
          </a:r>
        </a:p>
      </dsp:txBody>
      <dsp:txXfrm>
        <a:off x="500195" y="1001338"/>
        <a:ext cx="2057350" cy="1452923"/>
      </dsp:txXfrm>
    </dsp:sp>
    <dsp:sp modelId="{07DDF5D6-B0D1-4A36-B308-EC17D2F240FA}">
      <dsp:nvSpPr>
        <dsp:cNvPr id="0" name=""/>
        <dsp:cNvSpPr/>
      </dsp:nvSpPr>
      <dsp:spPr>
        <a:xfrm>
          <a:off x="500195" y="490852"/>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C00000"/>
              </a:solidFill>
            </a:rPr>
            <a:t>Sep. 15</a:t>
          </a:r>
        </a:p>
      </dsp:txBody>
      <dsp:txXfrm>
        <a:off x="500195" y="490852"/>
        <a:ext cx="2057350" cy="510486"/>
      </dsp:txXfrm>
    </dsp:sp>
    <dsp:sp modelId="{5FBD33BF-4D91-494E-B532-02AB3188E4D5}">
      <dsp:nvSpPr>
        <dsp:cNvPr id="0" name=""/>
        <dsp:cNvSpPr/>
      </dsp:nvSpPr>
      <dsp:spPr>
        <a:xfrm>
          <a:off x="252375" y="1001338"/>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D3E7956-63FE-404E-B871-8FF9C15A7995}">
      <dsp:nvSpPr>
        <dsp:cNvPr id="0" name=""/>
        <dsp:cNvSpPr/>
      </dsp:nvSpPr>
      <dsp:spPr>
        <a:xfrm>
          <a:off x="215192" y="2408318"/>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879F2B-A585-4266-8E15-1AD35F0A11BE}">
      <dsp:nvSpPr>
        <dsp:cNvPr id="0" name=""/>
        <dsp:cNvSpPr/>
      </dsp:nvSpPr>
      <dsp:spPr>
        <a:xfrm rot="18900000">
          <a:off x="1348519" y="3987193"/>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C3BFDC1-746B-4028-A4D0-F4DA892B447F}">
      <dsp:nvSpPr>
        <dsp:cNvPr id="0" name=""/>
        <dsp:cNvSpPr/>
      </dsp:nvSpPr>
      <dsp:spPr>
        <a:xfrm>
          <a:off x="1387453" y="4026127"/>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9DDFE5A-A764-4DAC-93B4-B6AF59902870}">
      <dsp:nvSpPr>
        <dsp:cNvPr id="0" name=""/>
        <dsp:cNvSpPr/>
      </dsp:nvSpPr>
      <dsp:spPr>
        <a:xfrm>
          <a:off x="1813646" y="2233129"/>
          <a:ext cx="2057350" cy="1452923"/>
        </a:xfrm>
        <a:prstGeom prst="rect">
          <a:avLst/>
        </a:prstGeom>
        <a:noFill/>
        <a:ln>
          <a:noFill/>
        </a:ln>
        <a:effectLst/>
      </dsp:spPr>
      <dsp:style>
        <a:lnRef idx="0">
          <a:scrgbClr r="0" g="0" b="0"/>
        </a:lnRef>
        <a:fillRef idx="0">
          <a:scrgbClr r="0" g="0" b="0"/>
        </a:fillRef>
        <a:effectRef idx="0">
          <a:scrgbClr r="0" g="0" b="0"/>
        </a:effectRef>
        <a:fontRef idx="minor"/>
      </dsp:style>
    </dsp:sp>
    <dsp:sp modelId="{FB51A511-CC44-44D5-B2AB-6ACC41B04F07}">
      <dsp:nvSpPr>
        <dsp:cNvPr id="0" name=""/>
        <dsp:cNvSpPr/>
      </dsp:nvSpPr>
      <dsp:spPr>
        <a:xfrm>
          <a:off x="1813646" y="3686052"/>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October</a:t>
          </a:r>
        </a:p>
      </dsp:txBody>
      <dsp:txXfrm>
        <a:off x="1813646" y="3686052"/>
        <a:ext cx="2057350" cy="510486"/>
      </dsp:txXfrm>
    </dsp:sp>
    <dsp:sp modelId="{D4080F51-1087-43A1-8DA6-0684F2725CFA}">
      <dsp:nvSpPr>
        <dsp:cNvPr id="0" name=""/>
        <dsp:cNvSpPr/>
      </dsp:nvSpPr>
      <dsp:spPr>
        <a:xfrm>
          <a:off x="1523754" y="2454262"/>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FB88B8D-A36C-444C-A0DC-08AFAD9BBE84}">
      <dsp:nvSpPr>
        <dsp:cNvPr id="0" name=""/>
        <dsp:cNvSpPr/>
      </dsp:nvSpPr>
      <dsp:spPr>
        <a:xfrm>
          <a:off x="1486570" y="2408318"/>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2F5B80-0C3E-45F2-94C3-2564B12173F4}">
      <dsp:nvSpPr>
        <dsp:cNvPr id="0" name=""/>
        <dsp:cNvSpPr/>
      </dsp:nvSpPr>
      <dsp:spPr>
        <a:xfrm rot="8100000">
          <a:off x="2619897" y="570860"/>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3C2C5A5-1703-476E-95CC-26A51C13B9E9}">
      <dsp:nvSpPr>
        <dsp:cNvPr id="0" name=""/>
        <dsp:cNvSpPr/>
      </dsp:nvSpPr>
      <dsp:spPr>
        <a:xfrm>
          <a:off x="2658831" y="609794"/>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B859FC8-2A4B-4745-937D-5B7B1832B705}">
      <dsp:nvSpPr>
        <dsp:cNvPr id="0" name=""/>
        <dsp:cNvSpPr/>
      </dsp:nvSpPr>
      <dsp:spPr>
        <a:xfrm>
          <a:off x="3042951" y="1001338"/>
          <a:ext cx="2057350" cy="145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i="1" kern="1200" dirty="0"/>
            <a:t>Invitation to submit full proposal</a:t>
          </a:r>
        </a:p>
      </dsp:txBody>
      <dsp:txXfrm>
        <a:off x="3042951" y="1001338"/>
        <a:ext cx="2057350" cy="1452923"/>
      </dsp:txXfrm>
    </dsp:sp>
    <dsp:sp modelId="{158EE304-34B8-4098-AE96-141DFF6037CE}">
      <dsp:nvSpPr>
        <dsp:cNvPr id="0" name=""/>
        <dsp:cNvSpPr/>
      </dsp:nvSpPr>
      <dsp:spPr>
        <a:xfrm>
          <a:off x="3042951" y="490852"/>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Nov. 3</a:t>
          </a:r>
        </a:p>
      </dsp:txBody>
      <dsp:txXfrm>
        <a:off x="3042951" y="490852"/>
        <a:ext cx="2057350" cy="510486"/>
      </dsp:txXfrm>
    </dsp:sp>
    <dsp:sp modelId="{4DDACDDB-25FB-48E7-8E1A-6E41475B6FCB}">
      <dsp:nvSpPr>
        <dsp:cNvPr id="0" name=""/>
        <dsp:cNvSpPr/>
      </dsp:nvSpPr>
      <dsp:spPr>
        <a:xfrm>
          <a:off x="2795132" y="1001338"/>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367D28-548F-4236-84EE-FDEACC366057}">
      <dsp:nvSpPr>
        <dsp:cNvPr id="0" name=""/>
        <dsp:cNvSpPr/>
      </dsp:nvSpPr>
      <dsp:spPr>
        <a:xfrm>
          <a:off x="2757948" y="2408318"/>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F06EE9-1A50-4DE2-8A07-7CCCF17AB6F4}">
      <dsp:nvSpPr>
        <dsp:cNvPr id="0" name=""/>
        <dsp:cNvSpPr/>
      </dsp:nvSpPr>
      <dsp:spPr>
        <a:xfrm rot="18900000">
          <a:off x="3891275" y="3987193"/>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077ABAA-5A74-4305-910C-5830E2D073C7}">
      <dsp:nvSpPr>
        <dsp:cNvPr id="0" name=""/>
        <dsp:cNvSpPr/>
      </dsp:nvSpPr>
      <dsp:spPr>
        <a:xfrm>
          <a:off x="3930209" y="4026127"/>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1EEA54-5526-4B27-BA38-73932F1CAD88}">
      <dsp:nvSpPr>
        <dsp:cNvPr id="0" name=""/>
        <dsp:cNvSpPr/>
      </dsp:nvSpPr>
      <dsp:spPr>
        <a:xfrm>
          <a:off x="4443305" y="2223797"/>
          <a:ext cx="2057350" cy="1452923"/>
        </a:xfrm>
        <a:prstGeom prst="rect">
          <a:avLst/>
        </a:prstGeom>
        <a:noFill/>
        <a:ln>
          <a:noFill/>
        </a:ln>
        <a:effectLst/>
      </dsp:spPr>
      <dsp:style>
        <a:lnRef idx="0">
          <a:scrgbClr r="0" g="0" b="0"/>
        </a:lnRef>
        <a:fillRef idx="0">
          <a:scrgbClr r="0" g="0" b="0"/>
        </a:fillRef>
        <a:effectRef idx="0">
          <a:scrgbClr r="0" g="0" b="0"/>
        </a:effectRef>
        <a:fontRef idx="minor"/>
      </dsp:style>
    </dsp:sp>
    <dsp:sp modelId="{BF538F7C-50B6-433E-8845-765A2E5EC103}">
      <dsp:nvSpPr>
        <dsp:cNvPr id="0" name=""/>
        <dsp:cNvSpPr/>
      </dsp:nvSpPr>
      <dsp:spPr>
        <a:xfrm>
          <a:off x="4443305" y="3676720"/>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Nov. 3 – Dec. 18 </a:t>
          </a:r>
        </a:p>
      </dsp:txBody>
      <dsp:txXfrm>
        <a:off x="4443305" y="3676720"/>
        <a:ext cx="2057350" cy="510486"/>
      </dsp:txXfrm>
    </dsp:sp>
    <dsp:sp modelId="{4931B084-9F44-4F00-A2AC-25CDF21F3B0B}">
      <dsp:nvSpPr>
        <dsp:cNvPr id="0" name=""/>
        <dsp:cNvSpPr/>
      </dsp:nvSpPr>
      <dsp:spPr>
        <a:xfrm>
          <a:off x="4066510" y="2454262"/>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3695422-AF60-4D94-9213-9D8702A311BB}">
      <dsp:nvSpPr>
        <dsp:cNvPr id="0" name=""/>
        <dsp:cNvSpPr/>
      </dsp:nvSpPr>
      <dsp:spPr>
        <a:xfrm>
          <a:off x="4029326" y="2408318"/>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984656-A129-4E72-96B0-536DAA9A6388}">
      <dsp:nvSpPr>
        <dsp:cNvPr id="0" name=""/>
        <dsp:cNvSpPr/>
      </dsp:nvSpPr>
      <dsp:spPr>
        <a:xfrm rot="8100000">
          <a:off x="5311945" y="500551"/>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FB47992-2DB5-4CD2-A547-F287F5D9FB8A}">
      <dsp:nvSpPr>
        <dsp:cNvPr id="0" name=""/>
        <dsp:cNvSpPr/>
      </dsp:nvSpPr>
      <dsp:spPr>
        <a:xfrm>
          <a:off x="5350879" y="539485"/>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080BAD6-0432-4959-A873-23B8B435B54C}">
      <dsp:nvSpPr>
        <dsp:cNvPr id="0" name=""/>
        <dsp:cNvSpPr/>
      </dsp:nvSpPr>
      <dsp:spPr>
        <a:xfrm>
          <a:off x="5795434" y="995575"/>
          <a:ext cx="2057350" cy="145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i="1" kern="1200" dirty="0">
              <a:solidFill>
                <a:srgbClr val="C00000"/>
              </a:solidFill>
            </a:rPr>
            <a:t>Application Due Date </a:t>
          </a:r>
        </a:p>
        <a:p>
          <a:pPr marL="0" lvl="0" indent="0" algn="l" defTabSz="800100">
            <a:lnSpc>
              <a:spcPct val="90000"/>
            </a:lnSpc>
            <a:spcBef>
              <a:spcPct val="0"/>
            </a:spcBef>
            <a:spcAft>
              <a:spcPct val="35000"/>
            </a:spcAft>
            <a:buNone/>
          </a:pPr>
          <a:r>
            <a:rPr lang="en-US" sz="1400" i="1" kern="1200" dirty="0">
              <a:solidFill>
                <a:srgbClr val="C00000"/>
              </a:solidFill>
            </a:rPr>
            <a:t>(full proposals due)</a:t>
          </a:r>
        </a:p>
        <a:p>
          <a:pPr marL="171450" lvl="1" indent="-171450" algn="l" defTabSz="800100">
            <a:lnSpc>
              <a:spcPct val="90000"/>
            </a:lnSpc>
            <a:spcBef>
              <a:spcPct val="0"/>
            </a:spcBef>
            <a:spcAft>
              <a:spcPct val="15000"/>
            </a:spcAft>
            <a:buChar char="•"/>
          </a:pPr>
          <a:r>
            <a:rPr lang="en-US" sz="1800" i="1" kern="1200" dirty="0">
              <a:solidFill>
                <a:srgbClr val="C00000"/>
              </a:solidFill>
            </a:rPr>
            <a:t>5:00 pm MST</a:t>
          </a:r>
        </a:p>
      </dsp:txBody>
      <dsp:txXfrm>
        <a:off x="5795434" y="995575"/>
        <a:ext cx="2057350" cy="1452923"/>
      </dsp:txXfrm>
    </dsp:sp>
    <dsp:sp modelId="{0CC5F0A5-602A-4D17-AFCC-83AA1CCC889C}">
      <dsp:nvSpPr>
        <dsp:cNvPr id="0" name=""/>
        <dsp:cNvSpPr/>
      </dsp:nvSpPr>
      <dsp:spPr>
        <a:xfrm>
          <a:off x="5795434" y="485089"/>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C00000"/>
              </a:solidFill>
            </a:rPr>
            <a:t>Dec. 18 </a:t>
          </a:r>
        </a:p>
      </dsp:txBody>
      <dsp:txXfrm>
        <a:off x="5795434" y="485089"/>
        <a:ext cx="2057350" cy="510486"/>
      </dsp:txXfrm>
    </dsp:sp>
    <dsp:sp modelId="{4AC20A3D-8873-4857-904E-3F46114AF131}">
      <dsp:nvSpPr>
        <dsp:cNvPr id="0" name=""/>
        <dsp:cNvSpPr/>
      </dsp:nvSpPr>
      <dsp:spPr>
        <a:xfrm>
          <a:off x="5477847" y="995570"/>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8A8778A-C349-4595-8F09-59426170CBE5}">
      <dsp:nvSpPr>
        <dsp:cNvPr id="0" name=""/>
        <dsp:cNvSpPr/>
      </dsp:nvSpPr>
      <dsp:spPr>
        <a:xfrm>
          <a:off x="5440663" y="2402550"/>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F553F4-69C8-412C-9F49-A2686E1CCF09}">
      <dsp:nvSpPr>
        <dsp:cNvPr id="0" name=""/>
        <dsp:cNvSpPr/>
      </dsp:nvSpPr>
      <dsp:spPr>
        <a:xfrm rot="18900000">
          <a:off x="6434031" y="3987193"/>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3065BAC-57E4-4974-8113-6D5A39010306}">
      <dsp:nvSpPr>
        <dsp:cNvPr id="0" name=""/>
        <dsp:cNvSpPr/>
      </dsp:nvSpPr>
      <dsp:spPr>
        <a:xfrm>
          <a:off x="6472966" y="4026127"/>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C11A3FC-A753-4FE4-B35E-47A31733B77C}">
      <dsp:nvSpPr>
        <dsp:cNvPr id="0" name=""/>
        <dsp:cNvSpPr/>
      </dsp:nvSpPr>
      <dsp:spPr>
        <a:xfrm>
          <a:off x="6996945" y="2195807"/>
          <a:ext cx="2057350" cy="1452923"/>
        </a:xfrm>
        <a:prstGeom prst="rect">
          <a:avLst/>
        </a:prstGeom>
        <a:noFill/>
        <a:ln>
          <a:noFill/>
        </a:ln>
        <a:effectLst/>
      </dsp:spPr>
      <dsp:style>
        <a:lnRef idx="0">
          <a:scrgbClr r="0" g="0" b="0"/>
        </a:lnRef>
        <a:fillRef idx="0">
          <a:scrgbClr r="0" g="0" b="0"/>
        </a:fillRef>
        <a:effectRef idx="0">
          <a:scrgbClr r="0" g="0" b="0"/>
        </a:effectRef>
        <a:fontRef idx="minor"/>
      </dsp:style>
    </dsp:sp>
    <dsp:sp modelId="{71044D13-E62E-4187-AA1A-E6EED648DF5F}">
      <dsp:nvSpPr>
        <dsp:cNvPr id="0" name=""/>
        <dsp:cNvSpPr/>
      </dsp:nvSpPr>
      <dsp:spPr>
        <a:xfrm>
          <a:off x="6996945" y="3648730"/>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January</a:t>
          </a:r>
        </a:p>
      </dsp:txBody>
      <dsp:txXfrm>
        <a:off x="6996945" y="3648730"/>
        <a:ext cx="2057350" cy="510486"/>
      </dsp:txXfrm>
    </dsp:sp>
    <dsp:sp modelId="{44484392-54F8-4299-A42A-1594E7ECAF75}">
      <dsp:nvSpPr>
        <dsp:cNvPr id="0" name=""/>
        <dsp:cNvSpPr/>
      </dsp:nvSpPr>
      <dsp:spPr>
        <a:xfrm>
          <a:off x="6609266" y="2454262"/>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D694C79-EF23-4C9F-A614-16627EA02628}">
      <dsp:nvSpPr>
        <dsp:cNvPr id="0" name=""/>
        <dsp:cNvSpPr/>
      </dsp:nvSpPr>
      <dsp:spPr>
        <a:xfrm>
          <a:off x="6572083" y="2408318"/>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2BDD0B-04FB-4B2B-A3B4-667AB4E6568A}">
      <dsp:nvSpPr>
        <dsp:cNvPr id="0" name=""/>
        <dsp:cNvSpPr/>
      </dsp:nvSpPr>
      <dsp:spPr>
        <a:xfrm rot="8100000">
          <a:off x="8244412" y="500551"/>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C441FD9-9E56-4F8C-8A86-F93C92F2C6D2}">
      <dsp:nvSpPr>
        <dsp:cNvPr id="0" name=""/>
        <dsp:cNvSpPr/>
      </dsp:nvSpPr>
      <dsp:spPr>
        <a:xfrm>
          <a:off x="8283346" y="539485"/>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80E14BB-B342-45BE-A911-98A44E809FE8}">
      <dsp:nvSpPr>
        <dsp:cNvPr id="0" name=""/>
        <dsp:cNvSpPr/>
      </dsp:nvSpPr>
      <dsp:spPr>
        <a:xfrm>
          <a:off x="8772271" y="908032"/>
          <a:ext cx="2057350" cy="145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i="1" kern="1200" dirty="0"/>
            <a:t>Notice of intent to fund</a:t>
          </a:r>
        </a:p>
      </dsp:txBody>
      <dsp:txXfrm>
        <a:off x="8772271" y="908032"/>
        <a:ext cx="2057350" cy="1452923"/>
      </dsp:txXfrm>
    </dsp:sp>
    <dsp:sp modelId="{D435908E-1BE0-421D-B766-D4448859499E}">
      <dsp:nvSpPr>
        <dsp:cNvPr id="0" name=""/>
        <dsp:cNvSpPr/>
      </dsp:nvSpPr>
      <dsp:spPr>
        <a:xfrm>
          <a:off x="8772271" y="397545"/>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 1 </a:t>
          </a:r>
        </a:p>
      </dsp:txBody>
      <dsp:txXfrm>
        <a:off x="8772271" y="397545"/>
        <a:ext cx="2057350" cy="510486"/>
      </dsp:txXfrm>
    </dsp:sp>
    <dsp:sp modelId="{534FAC3D-5514-4A0E-AB26-E8DEEFEE2767}">
      <dsp:nvSpPr>
        <dsp:cNvPr id="0" name=""/>
        <dsp:cNvSpPr/>
      </dsp:nvSpPr>
      <dsp:spPr>
        <a:xfrm>
          <a:off x="8425705" y="995570"/>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B77AA4B-909E-4E60-BB61-33FD1B8C8F10}">
      <dsp:nvSpPr>
        <dsp:cNvPr id="0" name=""/>
        <dsp:cNvSpPr/>
      </dsp:nvSpPr>
      <dsp:spPr>
        <a:xfrm>
          <a:off x="8388522" y="2402550"/>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FD7C4C1-1B0A-4D9A-BD99-946CB6B95D1A}">
      <dsp:nvSpPr>
        <dsp:cNvPr id="0" name=""/>
        <dsp:cNvSpPr/>
      </dsp:nvSpPr>
      <dsp:spPr>
        <a:xfrm rot="18900000">
          <a:off x="8976788" y="3987193"/>
          <a:ext cx="350469" cy="350469"/>
        </a:xfrm>
        <a:prstGeom prst="teardrop">
          <a:avLst>
            <a:gd name="adj" fmla="val 11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834FA94-8331-45C2-BFC0-35860ED4D63E}">
      <dsp:nvSpPr>
        <dsp:cNvPr id="0" name=""/>
        <dsp:cNvSpPr/>
      </dsp:nvSpPr>
      <dsp:spPr>
        <a:xfrm>
          <a:off x="9015722" y="4026127"/>
          <a:ext cx="272601" cy="272601"/>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81D43DF-F464-473A-8659-0AA4C5B0F993}">
      <dsp:nvSpPr>
        <dsp:cNvPr id="0" name=""/>
        <dsp:cNvSpPr/>
      </dsp:nvSpPr>
      <dsp:spPr>
        <a:xfrm>
          <a:off x="9404399" y="2213700"/>
          <a:ext cx="2057350" cy="1452923"/>
        </a:xfrm>
        <a:prstGeom prst="rect">
          <a:avLst/>
        </a:prstGeom>
        <a:noFill/>
        <a:ln>
          <a:noFill/>
        </a:ln>
        <a:effectLst/>
      </dsp:spPr>
      <dsp:style>
        <a:lnRef idx="0">
          <a:scrgbClr r="0" g="0" b="0"/>
        </a:lnRef>
        <a:fillRef idx="0">
          <a:scrgbClr r="0" g="0" b="0"/>
        </a:fillRef>
        <a:effectRef idx="0">
          <a:scrgbClr r="0" g="0" b="0"/>
        </a:effectRef>
        <a:fontRef idx="minor"/>
      </dsp:style>
    </dsp:sp>
    <dsp:sp modelId="{64699963-F1BF-4AA7-9313-95F1DA76355D}">
      <dsp:nvSpPr>
        <dsp:cNvPr id="0" name=""/>
        <dsp:cNvSpPr/>
      </dsp:nvSpPr>
      <dsp:spPr>
        <a:xfrm>
          <a:off x="9404399" y="3666623"/>
          <a:ext cx="2057350" cy="510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Apr. 1 </a:t>
          </a:r>
        </a:p>
      </dsp:txBody>
      <dsp:txXfrm>
        <a:off x="9404399" y="3666623"/>
        <a:ext cx="2057350" cy="510486"/>
      </dsp:txXfrm>
    </dsp:sp>
    <dsp:sp modelId="{57BB5DBB-6331-40B3-9AE9-1D76818265C9}">
      <dsp:nvSpPr>
        <dsp:cNvPr id="0" name=""/>
        <dsp:cNvSpPr/>
      </dsp:nvSpPr>
      <dsp:spPr>
        <a:xfrm>
          <a:off x="9152023" y="2454262"/>
          <a:ext cx="0" cy="1452923"/>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60F0F00-4473-4C46-8779-17B4CE8619EA}">
      <dsp:nvSpPr>
        <dsp:cNvPr id="0" name=""/>
        <dsp:cNvSpPr/>
      </dsp:nvSpPr>
      <dsp:spPr>
        <a:xfrm>
          <a:off x="9114839" y="2408318"/>
          <a:ext cx="89215" cy="91887"/>
        </a:xfrm>
        <a:prstGeom prst="ellipse">
          <a:avLst/>
        </a:prstGeom>
        <a:gradFill rotWithShape="0">
          <a:gsLst>
            <a:gs pos="0">
              <a:schemeClr val="accent1">
                <a:tint val="100000"/>
                <a:shade val="100000"/>
                <a:satMod val="130000"/>
              </a:schemeClr>
            </a:gs>
            <a:gs pos="100000">
              <a:schemeClr val="accent1">
                <a:tint val="50000"/>
                <a:shade val="100000"/>
                <a:satMod val="350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31DB5-8C49-4F65-8167-69671CA9FB1F}"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6C4CB-D6FD-4BCD-81C4-E00238DAECE7}" type="slidenum">
              <a:rPr lang="en-US" smtClean="0"/>
              <a:t>‹#›</a:t>
            </a:fld>
            <a:endParaRPr lang="en-US"/>
          </a:p>
        </p:txBody>
      </p:sp>
    </p:spTree>
    <p:extLst>
      <p:ext uri="{BB962C8B-B14F-4D97-AF65-F5344CB8AC3E}">
        <p14:creationId xmlns:p14="http://schemas.microsoft.com/office/powerpoint/2010/main" val="49176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6C4CB-D6FD-4BCD-81C4-E00238DAECE7}" type="slidenum">
              <a:rPr lang="en-US" smtClean="0"/>
              <a:t>28</a:t>
            </a:fld>
            <a:endParaRPr lang="en-US"/>
          </a:p>
        </p:txBody>
      </p:sp>
    </p:spTree>
    <p:extLst>
      <p:ext uri="{BB962C8B-B14F-4D97-AF65-F5344CB8AC3E}">
        <p14:creationId xmlns:p14="http://schemas.microsoft.com/office/powerpoint/2010/main" val="140570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6C4CB-D6FD-4BCD-81C4-E00238DAECE7}" type="slidenum">
              <a:rPr lang="en-US" smtClean="0"/>
              <a:t>30</a:t>
            </a:fld>
            <a:endParaRPr lang="en-US"/>
          </a:p>
        </p:txBody>
      </p:sp>
    </p:spTree>
    <p:extLst>
      <p:ext uri="{BB962C8B-B14F-4D97-AF65-F5344CB8AC3E}">
        <p14:creationId xmlns:p14="http://schemas.microsoft.com/office/powerpoint/2010/main" val="414788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6C4CB-D6FD-4BCD-81C4-E00238DAECE7}" type="slidenum">
              <a:rPr lang="en-US" smtClean="0"/>
              <a:t>32</a:t>
            </a:fld>
            <a:endParaRPr lang="en-US"/>
          </a:p>
        </p:txBody>
      </p:sp>
    </p:spTree>
    <p:extLst>
      <p:ext uri="{BB962C8B-B14F-4D97-AF65-F5344CB8AC3E}">
        <p14:creationId xmlns:p14="http://schemas.microsoft.com/office/powerpoint/2010/main" val="27887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6C4CB-D6FD-4BCD-81C4-E00238DAECE7}" type="slidenum">
              <a:rPr lang="en-US" smtClean="0"/>
              <a:t>40</a:t>
            </a:fld>
            <a:endParaRPr lang="en-US"/>
          </a:p>
        </p:txBody>
      </p:sp>
    </p:spTree>
    <p:extLst>
      <p:ext uri="{BB962C8B-B14F-4D97-AF65-F5344CB8AC3E}">
        <p14:creationId xmlns:p14="http://schemas.microsoft.com/office/powerpoint/2010/main" val="111876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6C4CB-D6FD-4BCD-81C4-E00238DAECE7}" type="slidenum">
              <a:rPr lang="en-US" smtClean="0"/>
              <a:t>46</a:t>
            </a:fld>
            <a:endParaRPr lang="en-US"/>
          </a:p>
        </p:txBody>
      </p:sp>
    </p:spTree>
    <p:extLst>
      <p:ext uri="{BB962C8B-B14F-4D97-AF65-F5344CB8AC3E}">
        <p14:creationId xmlns:p14="http://schemas.microsoft.com/office/powerpoint/2010/main" val="375066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6C4CB-D6FD-4BCD-81C4-E00238DAECE7}" type="slidenum">
              <a:rPr lang="en-US" smtClean="0"/>
              <a:t>61</a:t>
            </a:fld>
            <a:endParaRPr lang="en-US"/>
          </a:p>
        </p:txBody>
      </p:sp>
    </p:spTree>
    <p:extLst>
      <p:ext uri="{BB962C8B-B14F-4D97-AF65-F5344CB8AC3E}">
        <p14:creationId xmlns:p14="http://schemas.microsoft.com/office/powerpoint/2010/main" val="2359336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90981D-75E2-479A-ACA4-941867BB2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8882"/>
            <a:ext cx="12192000" cy="3657600"/>
          </a:xfrm>
          <a:prstGeom prst="rect">
            <a:avLst/>
          </a:prstGeom>
        </p:spPr>
      </p:pic>
      <p:pic>
        <p:nvPicPr>
          <p:cNvPr id="8" name="Picture 7">
            <a:extLst>
              <a:ext uri="{FF2B5EF4-FFF2-40B4-BE49-F238E27FC236}">
                <a16:creationId xmlns:a16="http://schemas.microsoft.com/office/drawing/2014/main" id="{57ABF07E-8CBC-425D-84BA-F13566B858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52" y="5782854"/>
            <a:ext cx="834880" cy="878568"/>
          </a:xfrm>
          <a:prstGeom prst="rect">
            <a:avLst/>
          </a:prstGeom>
        </p:spPr>
      </p:pic>
      <p:sp>
        <p:nvSpPr>
          <p:cNvPr id="9" name="Subtitle 2">
            <a:extLst>
              <a:ext uri="{FF2B5EF4-FFF2-40B4-BE49-F238E27FC236}">
                <a16:creationId xmlns:a16="http://schemas.microsoft.com/office/drawing/2014/main" id="{2218361F-441D-4CF8-982A-A75817BDF765}"/>
              </a:ext>
            </a:extLst>
          </p:cNvPr>
          <p:cNvSpPr>
            <a:spLocks noGrp="1"/>
          </p:cNvSpPr>
          <p:nvPr>
            <p:ph type="subTitle" idx="1" hasCustomPrompt="1"/>
          </p:nvPr>
        </p:nvSpPr>
        <p:spPr>
          <a:xfrm>
            <a:off x="281152" y="3838410"/>
            <a:ext cx="5645794" cy="353459"/>
          </a:xfrm>
          <a:prstGeom prst="rect">
            <a:avLst/>
          </a:prstGeom>
        </p:spPr>
        <p:txBody>
          <a:bodyPr>
            <a:normAutofit/>
          </a:bodyPr>
          <a:lstStyle>
            <a:lvl1pPr marL="0" indent="0" algn="ctr">
              <a:buNone/>
              <a:defRPr sz="1333" cap="all" baseline="0">
                <a:solidFill>
                  <a:schemeClr val="bg1"/>
                </a:solidFill>
                <a:latin typeface="Century Gothic Bold Italic" charset="0"/>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a:t>Click to edit PRESENTER NAME</a:t>
            </a:r>
          </a:p>
        </p:txBody>
      </p:sp>
      <p:sp>
        <p:nvSpPr>
          <p:cNvPr id="13" name="Title 1">
            <a:extLst>
              <a:ext uri="{FF2B5EF4-FFF2-40B4-BE49-F238E27FC236}">
                <a16:creationId xmlns:a16="http://schemas.microsoft.com/office/drawing/2014/main" id="{BFCE71EE-C9F2-4013-A238-670B7A89811D}"/>
              </a:ext>
            </a:extLst>
          </p:cNvPr>
          <p:cNvSpPr>
            <a:spLocks noGrp="1"/>
          </p:cNvSpPr>
          <p:nvPr>
            <p:ph type="title"/>
          </p:nvPr>
        </p:nvSpPr>
        <p:spPr>
          <a:xfrm>
            <a:off x="0" y="1865157"/>
            <a:ext cx="6422571" cy="1681389"/>
          </a:xfrm>
          <a:prstGeom prst="rect">
            <a:avLst/>
          </a:prstGeom>
        </p:spPr>
        <p:txBody>
          <a:bodyPr/>
          <a:lstStyle>
            <a:lvl1pPr marL="0" algn="ctr" defTabSz="609576" rtl="0" eaLnBrk="1" latinLnBrk="0" hangingPunct="1">
              <a:spcBef>
                <a:spcPct val="0"/>
              </a:spcBef>
              <a:buNone/>
              <a:defRPr lang="en-US" sz="4666" b="0" i="0" kern="1200" cap="all" baseline="0" dirty="0">
                <a:solidFill>
                  <a:schemeClr val="bg1"/>
                </a:solidFill>
                <a:latin typeface="Century Gothic Bold" charset="0"/>
                <a:ea typeface="+mj-ea"/>
                <a:cs typeface="Avenir"/>
              </a:defRPr>
            </a:lvl1pPr>
          </a:lstStyle>
          <a:p>
            <a:r>
              <a:rPr lang="en-US" dirty="0"/>
              <a:t>Click to edit Master title style</a:t>
            </a:r>
          </a:p>
        </p:txBody>
      </p:sp>
      <p:pic>
        <p:nvPicPr>
          <p:cNvPr id="10" name="Picture 9">
            <a:extLst>
              <a:ext uri="{FF2B5EF4-FFF2-40B4-BE49-F238E27FC236}">
                <a16:creationId xmlns:a16="http://schemas.microsoft.com/office/drawing/2014/main" id="{7C043A5B-51F8-44C2-9DC5-8623C434EC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78064" y="5765067"/>
            <a:ext cx="2632784" cy="891894"/>
          </a:xfrm>
          <a:prstGeom prst="rect">
            <a:avLst/>
          </a:prstGeom>
        </p:spPr>
      </p:pic>
    </p:spTree>
    <p:extLst>
      <p:ext uri="{BB962C8B-B14F-4D97-AF65-F5344CB8AC3E}">
        <p14:creationId xmlns:p14="http://schemas.microsoft.com/office/powerpoint/2010/main" val="330953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BD2ED0-1653-4524-8ABE-EA5D2D5919DE}"/>
              </a:ext>
            </a:extLst>
          </p:cNvPr>
          <p:cNvSpPr/>
          <p:nvPr userDrawn="1"/>
        </p:nvSpPr>
        <p:spPr>
          <a:xfrm>
            <a:off x="0" y="0"/>
            <a:ext cx="12192000" cy="5957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0289C-BD81-4139-9D55-44EB58844472}"/>
              </a:ext>
            </a:extLst>
          </p:cNvPr>
          <p:cNvSpPr>
            <a:spLocks noGrp="1"/>
          </p:cNvSpPr>
          <p:nvPr>
            <p:ph type="title"/>
          </p:nvPr>
        </p:nvSpPr>
        <p:spPr>
          <a:xfrm>
            <a:off x="838200" y="2103437"/>
            <a:ext cx="10515600" cy="1325563"/>
          </a:xfrm>
          <a:prstGeom prst="rect">
            <a:avLst/>
          </a:prstGeom>
        </p:spPr>
        <p:txBody>
          <a:bodyPr/>
          <a:lstStyle>
            <a:lvl1pPr algn="ct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75675319-1F03-498E-B998-D53CE8AE4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144" y="6058831"/>
            <a:ext cx="588131" cy="618906"/>
          </a:xfrm>
          <a:prstGeom prst="rect">
            <a:avLst/>
          </a:prstGeom>
        </p:spPr>
      </p:pic>
      <p:pic>
        <p:nvPicPr>
          <p:cNvPr id="5" name="Picture 4">
            <a:extLst>
              <a:ext uri="{FF2B5EF4-FFF2-40B4-BE49-F238E27FC236}">
                <a16:creationId xmlns:a16="http://schemas.microsoft.com/office/drawing/2014/main" id="{DAC3BC34-E382-4266-ABA9-7685CE8AC0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6201" y="6058831"/>
            <a:ext cx="1754216" cy="594266"/>
          </a:xfrm>
          <a:prstGeom prst="rect">
            <a:avLst/>
          </a:prstGeom>
        </p:spPr>
      </p:pic>
    </p:spTree>
    <p:extLst>
      <p:ext uri="{BB962C8B-B14F-4D97-AF65-F5344CB8AC3E}">
        <p14:creationId xmlns:p14="http://schemas.microsoft.com/office/powerpoint/2010/main" val="30453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BD2ED0-1653-4524-8ABE-EA5D2D5919DE}"/>
              </a:ext>
            </a:extLst>
          </p:cNvPr>
          <p:cNvSpPr/>
          <p:nvPr userDrawn="1"/>
        </p:nvSpPr>
        <p:spPr>
          <a:xfrm>
            <a:off x="0" y="0"/>
            <a:ext cx="12192000" cy="595745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675319-1F03-498E-B998-D53CE8AE4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144" y="6058831"/>
            <a:ext cx="588131" cy="618906"/>
          </a:xfrm>
          <a:prstGeom prst="rect">
            <a:avLst/>
          </a:prstGeom>
        </p:spPr>
      </p:pic>
      <p:pic>
        <p:nvPicPr>
          <p:cNvPr id="5" name="Picture 4">
            <a:extLst>
              <a:ext uri="{FF2B5EF4-FFF2-40B4-BE49-F238E27FC236}">
                <a16:creationId xmlns:a16="http://schemas.microsoft.com/office/drawing/2014/main" id="{DAC3BC34-E382-4266-ABA9-7685CE8AC0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6201" y="6058831"/>
            <a:ext cx="1754216" cy="594266"/>
          </a:xfrm>
          <a:prstGeom prst="rect">
            <a:avLst/>
          </a:prstGeom>
        </p:spPr>
      </p:pic>
      <p:sp>
        <p:nvSpPr>
          <p:cNvPr id="8" name="Title 1">
            <a:extLst>
              <a:ext uri="{FF2B5EF4-FFF2-40B4-BE49-F238E27FC236}">
                <a16:creationId xmlns:a16="http://schemas.microsoft.com/office/drawing/2014/main" id="{BE3E7240-80D7-497E-8793-47C265F21985}"/>
              </a:ext>
            </a:extLst>
          </p:cNvPr>
          <p:cNvSpPr>
            <a:spLocks noGrp="1"/>
          </p:cNvSpPr>
          <p:nvPr>
            <p:ph type="title"/>
          </p:nvPr>
        </p:nvSpPr>
        <p:spPr>
          <a:xfrm>
            <a:off x="838200" y="2103437"/>
            <a:ext cx="10515600" cy="1325563"/>
          </a:xfrm>
          <a:prstGeom prst="rect">
            <a:avLst/>
          </a:prstGeo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7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BD2ED0-1653-4524-8ABE-EA5D2D5919DE}"/>
              </a:ext>
            </a:extLst>
          </p:cNvPr>
          <p:cNvSpPr/>
          <p:nvPr userDrawn="1"/>
        </p:nvSpPr>
        <p:spPr>
          <a:xfrm>
            <a:off x="0" y="0"/>
            <a:ext cx="12192000" cy="5957456"/>
          </a:xfrm>
          <a:prstGeom prst="rect">
            <a:avLst/>
          </a:prstGeom>
          <a:solidFill>
            <a:srgbClr val="E5E5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675319-1F03-498E-B998-D53CE8AE4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144" y="6058831"/>
            <a:ext cx="588131" cy="618906"/>
          </a:xfrm>
          <a:prstGeom prst="rect">
            <a:avLst/>
          </a:prstGeom>
        </p:spPr>
      </p:pic>
      <p:pic>
        <p:nvPicPr>
          <p:cNvPr id="5" name="Picture 4">
            <a:extLst>
              <a:ext uri="{FF2B5EF4-FFF2-40B4-BE49-F238E27FC236}">
                <a16:creationId xmlns:a16="http://schemas.microsoft.com/office/drawing/2014/main" id="{DAC3BC34-E382-4266-ABA9-7685CE8AC0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6201" y="6058831"/>
            <a:ext cx="1754216" cy="594266"/>
          </a:xfrm>
          <a:prstGeom prst="rect">
            <a:avLst/>
          </a:prstGeom>
        </p:spPr>
      </p:pic>
      <p:sp>
        <p:nvSpPr>
          <p:cNvPr id="8" name="Title 1">
            <a:extLst>
              <a:ext uri="{FF2B5EF4-FFF2-40B4-BE49-F238E27FC236}">
                <a16:creationId xmlns:a16="http://schemas.microsoft.com/office/drawing/2014/main" id="{BE3E7240-80D7-497E-8793-47C265F21985}"/>
              </a:ext>
            </a:extLst>
          </p:cNvPr>
          <p:cNvSpPr>
            <a:spLocks noGrp="1"/>
          </p:cNvSpPr>
          <p:nvPr>
            <p:ph type="title"/>
          </p:nvPr>
        </p:nvSpPr>
        <p:spPr>
          <a:xfrm>
            <a:off x="838200" y="2103437"/>
            <a:ext cx="10515600" cy="1325563"/>
          </a:xfrm>
          <a:prstGeom prst="rect">
            <a:avLst/>
          </a:prstGeom>
        </p:spPr>
        <p:txBody>
          <a:bodyPr/>
          <a:lstStyle>
            <a:lvl1pPr algn="ct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53989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BD2ED0-1653-4524-8ABE-EA5D2D5919DE}"/>
              </a:ext>
            </a:extLst>
          </p:cNvPr>
          <p:cNvSpPr/>
          <p:nvPr userDrawn="1"/>
        </p:nvSpPr>
        <p:spPr>
          <a:xfrm>
            <a:off x="0" y="0"/>
            <a:ext cx="12192000" cy="5957456"/>
          </a:xfrm>
          <a:prstGeom prst="rect">
            <a:avLst/>
          </a:prstGeom>
          <a:gradFill flip="none" rotWithShape="1">
            <a:gsLst>
              <a:gs pos="63000">
                <a:srgbClr val="5D5B5D"/>
              </a:gs>
              <a:gs pos="0">
                <a:schemeClr val="tx1">
                  <a:lumMod val="50000"/>
                </a:schemeClr>
              </a:gs>
              <a:gs pos="99000">
                <a:schemeClr val="tx1">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675319-1F03-498E-B998-D53CE8AE4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144" y="6058831"/>
            <a:ext cx="588131" cy="618906"/>
          </a:xfrm>
          <a:prstGeom prst="rect">
            <a:avLst/>
          </a:prstGeom>
        </p:spPr>
      </p:pic>
      <p:pic>
        <p:nvPicPr>
          <p:cNvPr id="5" name="Picture 4">
            <a:extLst>
              <a:ext uri="{FF2B5EF4-FFF2-40B4-BE49-F238E27FC236}">
                <a16:creationId xmlns:a16="http://schemas.microsoft.com/office/drawing/2014/main" id="{DAC3BC34-E382-4266-ABA9-7685CE8AC0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6201" y="6058831"/>
            <a:ext cx="1754216" cy="594266"/>
          </a:xfrm>
          <a:prstGeom prst="rect">
            <a:avLst/>
          </a:prstGeom>
        </p:spPr>
      </p:pic>
      <p:sp>
        <p:nvSpPr>
          <p:cNvPr id="6" name="Text Placeholder 8">
            <a:extLst>
              <a:ext uri="{FF2B5EF4-FFF2-40B4-BE49-F238E27FC236}">
                <a16:creationId xmlns:a16="http://schemas.microsoft.com/office/drawing/2014/main" id="{6CBA354B-E628-4D2F-9DCA-8163BC6CCFA0}"/>
              </a:ext>
            </a:extLst>
          </p:cNvPr>
          <p:cNvSpPr>
            <a:spLocks noGrp="1"/>
          </p:cNvSpPr>
          <p:nvPr>
            <p:ph type="body" sz="quarter" idx="10" hasCustomPrompt="1"/>
          </p:nvPr>
        </p:nvSpPr>
        <p:spPr>
          <a:xfrm>
            <a:off x="746125" y="2077436"/>
            <a:ext cx="10699750" cy="11430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F76712F4-18BC-47E5-A63D-040CCDB16811}"/>
              </a:ext>
            </a:extLst>
          </p:cNvPr>
          <p:cNvSpPr>
            <a:spLocks noGrp="1"/>
          </p:cNvSpPr>
          <p:nvPr>
            <p:ph type="body" sz="quarter" idx="11" hasCustomPrompt="1"/>
          </p:nvPr>
        </p:nvSpPr>
        <p:spPr>
          <a:xfrm>
            <a:off x="6095698" y="3445333"/>
            <a:ext cx="5349875" cy="305593"/>
          </a:xfrm>
          <a:prstGeom prst="rect">
            <a:avLst/>
          </a:prstGeom>
        </p:spPr>
        <p:txBody>
          <a:bodyPr>
            <a:normAutofit/>
          </a:bodyPr>
          <a:lstStyle>
            <a:lvl1pPr marL="0" indent="0" algn="r">
              <a:buNone/>
              <a:defRPr sz="15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Tree>
    <p:extLst>
      <p:ext uri="{BB962C8B-B14F-4D97-AF65-F5344CB8AC3E}">
        <p14:creationId xmlns:p14="http://schemas.microsoft.com/office/powerpoint/2010/main" val="428469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6966"/>
            <a:ext cx="12192000" cy="6864967"/>
          </a:xfrm>
          <a:prstGeom prst="rect">
            <a:avLst/>
          </a:prstGeom>
          <a:noFill/>
          <a:ln>
            <a:noFill/>
          </a:ln>
          <a:extLst>
            <a:ext uri="{909E8E84-426E-40dd-AFC4-6F175D3DCCD1}">
              <a14:hiddenFill xmlns:a14="http://schemas.microsoft.com/office/drawing/2010/main" xmlns="">
                <a:solidFill>
                  <a:srgbClr val="FFFFFF">
                    <a:alpha val="3019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userDrawn="1"/>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9" name="Text Placeholder 8"/>
          <p:cNvSpPr>
            <a:spLocks noGrp="1"/>
          </p:cNvSpPr>
          <p:nvPr>
            <p:ph type="body" sz="quarter" idx="10" hasCustomPrompt="1"/>
          </p:nvPr>
        </p:nvSpPr>
        <p:spPr>
          <a:xfrm>
            <a:off x="3028157" y="2622098"/>
            <a:ext cx="6096000" cy="1436688"/>
          </a:xfrm>
          <a:prstGeom prst="rect">
            <a:avLst/>
          </a:prstGeom>
        </p:spPr>
        <p:txBody>
          <a:bodyPr>
            <a:noAutofit/>
          </a:bodyPr>
          <a:lstStyle>
            <a:lvl1pPr marL="0" indent="0" algn="ctr">
              <a:buNone/>
              <a:defRPr sz="5000" b="0" i="0" spc="125" baseline="0">
                <a:solidFill>
                  <a:srgbClr val="A21727"/>
                </a:solidFill>
                <a:latin typeface="Century Gothic" charset="0"/>
                <a:ea typeface="Century Gothic" charset="0"/>
                <a:cs typeface="Century Gothic" charset="0"/>
              </a:defRPr>
            </a:lvl1pPr>
          </a:lstStyle>
          <a:p>
            <a:pPr lvl="0"/>
            <a:r>
              <a:rPr lang="en-US" dirty="0"/>
              <a:t>TITLE</a:t>
            </a:r>
          </a:p>
        </p:txBody>
      </p:sp>
      <p:cxnSp>
        <p:nvCxnSpPr>
          <p:cNvPr id="20" name="Straight Connector 19"/>
          <p:cNvCxnSpPr/>
          <p:nvPr userDrawn="1"/>
        </p:nvCxnSpPr>
        <p:spPr>
          <a:xfrm flipV="1">
            <a:off x="3028157" y="3944937"/>
            <a:ext cx="6096000"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a:spLocks noGrp="1"/>
          </p:cNvSpPr>
          <p:nvPr>
            <p:ph type="body" sz="quarter" idx="17" hasCustomPrompt="1"/>
          </p:nvPr>
        </p:nvSpPr>
        <p:spPr>
          <a:xfrm>
            <a:off x="2160438" y="6552021"/>
            <a:ext cx="992188" cy="254000"/>
          </a:xfrm>
          <a:prstGeom prst="rect">
            <a:avLst/>
          </a:prstGeom>
        </p:spPr>
        <p:txBody>
          <a:bodyPr/>
          <a:lstStyle>
            <a:lvl1pPr marL="0" indent="0">
              <a:buNone/>
              <a:defRPr sz="750" b="1" spc="125" baseline="0">
                <a:solidFill>
                  <a:srgbClr val="A21727"/>
                </a:solidFill>
              </a:defRPr>
            </a:lvl1pPr>
          </a:lstStyle>
          <a:p>
            <a:pPr lvl="0"/>
            <a:r>
              <a:rPr lang="en-US" dirty="0"/>
              <a:t>@HANDLE</a:t>
            </a:r>
          </a:p>
        </p:txBody>
      </p:sp>
      <p:sp>
        <p:nvSpPr>
          <p:cNvPr id="40" name="Text Placeholder 5"/>
          <p:cNvSpPr>
            <a:spLocks noGrp="1"/>
          </p:cNvSpPr>
          <p:nvPr>
            <p:ph type="body" sz="quarter" idx="18" hasCustomPrompt="1"/>
          </p:nvPr>
        </p:nvSpPr>
        <p:spPr>
          <a:xfrm>
            <a:off x="3453005" y="6552021"/>
            <a:ext cx="992188" cy="254000"/>
          </a:xfrm>
          <a:prstGeom prst="rect">
            <a:avLst/>
          </a:prstGeom>
        </p:spPr>
        <p:txBody>
          <a:bodyPr/>
          <a:lstStyle>
            <a:lvl1pPr marL="0" indent="0">
              <a:buNone/>
              <a:defRPr sz="750" b="1" spc="125" baseline="0">
                <a:solidFill>
                  <a:srgbClr val="A21727"/>
                </a:solidFill>
              </a:defRPr>
            </a:lvl1pPr>
          </a:lstStyle>
          <a:p>
            <a:pPr lvl="0"/>
            <a:r>
              <a:rPr lang="en-US" dirty="0"/>
              <a:t>HASHTAG</a:t>
            </a:r>
          </a:p>
        </p:txBody>
      </p:sp>
      <p:sp>
        <p:nvSpPr>
          <p:cNvPr id="41" name="Text Placeholder 5"/>
          <p:cNvSpPr>
            <a:spLocks noGrp="1"/>
          </p:cNvSpPr>
          <p:nvPr>
            <p:ph type="body" sz="quarter" idx="19" hasCustomPrompt="1"/>
          </p:nvPr>
        </p:nvSpPr>
        <p:spPr>
          <a:xfrm>
            <a:off x="4745814" y="6552021"/>
            <a:ext cx="992188" cy="254000"/>
          </a:xfrm>
          <a:prstGeom prst="rect">
            <a:avLst/>
          </a:prstGeom>
        </p:spPr>
        <p:txBody>
          <a:bodyPr/>
          <a:lstStyle>
            <a:lvl1pPr marL="0" indent="0">
              <a:buNone/>
              <a:defRPr sz="750" b="1" spc="125" baseline="0">
                <a:solidFill>
                  <a:srgbClr val="A21727"/>
                </a:solidFill>
              </a:defRPr>
            </a:lvl1pPr>
          </a:lstStyle>
          <a:p>
            <a:pPr lvl="0"/>
            <a:r>
              <a:rPr lang="en-US" dirty="0"/>
              <a:t>MISC</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2783" y="4267200"/>
            <a:ext cx="2619023" cy="515621"/>
          </a:xfrm>
          <a:prstGeom prst="rect">
            <a:avLst/>
          </a:prstGeom>
        </p:spPr>
      </p:pic>
      <p:sp>
        <p:nvSpPr>
          <p:cNvPr id="12" name="TextBox 11">
            <a:extLst>
              <a:ext uri="{FF2B5EF4-FFF2-40B4-BE49-F238E27FC236}">
                <a16:creationId xmlns:a16="http://schemas.microsoft.com/office/drawing/2014/main" id="{0741A65D-DF3E-7345-A94E-1809EB05A4D5}"/>
              </a:ext>
            </a:extLst>
          </p:cNvPr>
          <p:cNvSpPr txBox="1"/>
          <p:nvPr userDrawn="1"/>
        </p:nvSpPr>
        <p:spPr>
          <a:xfrm>
            <a:off x="8717797" y="6548036"/>
            <a:ext cx="3119017" cy="207749"/>
          </a:xfrm>
          <a:prstGeom prst="rect">
            <a:avLst/>
          </a:prstGeom>
          <a:noFill/>
        </p:spPr>
        <p:txBody>
          <a:bodyPr wrap="square">
            <a:spAutoFit/>
          </a:bodyPr>
          <a:lstStyle/>
          <a:p>
            <a:pPr algn="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a:t>
            </a:r>
            <a:endParaRPr lang="en-US" sz="750" b="1" spc="187"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728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920751" y="578735"/>
            <a:ext cx="10661650" cy="549537"/>
          </a:xfrm>
          <a:prstGeom prst="rect">
            <a:avLst/>
          </a:prstGeom>
        </p:spPr>
        <p:txBody>
          <a:bodyPr/>
          <a:lstStyle/>
          <a:p>
            <a:r>
              <a:rPr lang="en-US" dirty="0"/>
              <a:t>Click to edit Master title style</a:t>
            </a:r>
          </a:p>
        </p:txBody>
      </p:sp>
      <p:sp>
        <p:nvSpPr>
          <p:cNvPr id="4" name="Rectangle 3"/>
          <p:cNvSpPr/>
          <p:nvPr userDrawn="1"/>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920750" y="1762390"/>
            <a:ext cx="5049858"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7"/>
          <p:cNvSpPr>
            <a:spLocks noGrp="1"/>
          </p:cNvSpPr>
          <p:nvPr>
            <p:ph type="body" sz="quarter" idx="11" hasCustomPrompt="1"/>
          </p:nvPr>
        </p:nvSpPr>
        <p:spPr>
          <a:xfrm>
            <a:off x="2160637"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3453005"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4745374" y="6555771"/>
            <a:ext cx="992628" cy="254000"/>
          </a:xfrm>
          <a:prstGeom prst="rect">
            <a:avLst/>
          </a:prstGeom>
        </p:spPr>
        <p:txBody>
          <a:bodyPr/>
          <a:lstStyle>
            <a:lvl1pPr marL="0" indent="0">
              <a:buNone/>
              <a:defRPr sz="750" b="1" i="0" spc="125" baseline="0">
                <a:solidFill>
                  <a:srgbClr val="A21727"/>
                </a:solidFill>
              </a:defRPr>
            </a:lvl1pPr>
          </a:lstStyle>
          <a:p>
            <a:pPr lvl="0"/>
            <a:r>
              <a:rPr lang="en-US" dirty="0"/>
              <a:t>MISC</a:t>
            </a:r>
          </a:p>
        </p:txBody>
      </p:sp>
      <p:cxnSp>
        <p:nvCxnSpPr>
          <p:cNvPr id="15" name="Straight Connector 14"/>
          <p:cNvCxnSpPr/>
          <p:nvPr userDrawn="1"/>
        </p:nvCxnSpPr>
        <p:spPr>
          <a:xfrm>
            <a:off x="2147095" y="6547115"/>
            <a:ext cx="10605822"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6532543" y="1762390"/>
            <a:ext cx="5049858"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hasCustomPrompt="1"/>
          </p:nvPr>
        </p:nvSpPr>
        <p:spPr>
          <a:xfrm>
            <a:off x="5738001" y="6238875"/>
            <a:ext cx="6454000" cy="308240"/>
          </a:xfrm>
          <a:prstGeom prst="rect">
            <a:avLst/>
          </a:prstGeom>
        </p:spPr>
        <p:txBody>
          <a:bodyPr/>
          <a:lstStyle>
            <a:lvl1pPr marL="0" indent="0">
              <a:buNone/>
              <a:defRPr sz="750" baseline="0">
                <a:solidFill>
                  <a:srgbClr val="A31527"/>
                </a:solidFill>
              </a:defRPr>
            </a:lvl1pPr>
          </a:lstStyle>
          <a:p>
            <a:pPr lvl="0"/>
            <a:r>
              <a:rPr lang="en-US" dirty="0"/>
              <a:t>Source: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6431280"/>
            <a:ext cx="1486186" cy="292593"/>
          </a:xfrm>
          <a:prstGeom prst="rect">
            <a:avLst/>
          </a:prstGeom>
        </p:spPr>
      </p:pic>
      <p:sp>
        <p:nvSpPr>
          <p:cNvPr id="14" name="TextBox 13">
            <a:extLst>
              <a:ext uri="{FF2B5EF4-FFF2-40B4-BE49-F238E27FC236}">
                <a16:creationId xmlns:a16="http://schemas.microsoft.com/office/drawing/2014/main" id="{239DA9B7-6AE8-304C-91F1-0DD678F4D832}"/>
              </a:ext>
            </a:extLst>
          </p:cNvPr>
          <p:cNvSpPr txBox="1"/>
          <p:nvPr userDrawn="1"/>
        </p:nvSpPr>
        <p:spPr>
          <a:xfrm>
            <a:off x="8717797" y="6548036"/>
            <a:ext cx="3119017" cy="207749"/>
          </a:xfrm>
          <a:prstGeom prst="rect">
            <a:avLst/>
          </a:prstGeom>
          <a:noFill/>
        </p:spPr>
        <p:txBody>
          <a:bodyPr wrap="square">
            <a:spAutoFit/>
          </a:bodyPr>
          <a:lstStyle/>
          <a:p>
            <a:pPr algn="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a:t>
            </a:r>
            <a:endParaRPr lang="en-US" sz="750" b="1" spc="187"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1739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FF314-E77B-41C2-B4F4-191AB6C86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49504"/>
            <a:ext cx="12215558" cy="3664667"/>
          </a:xfrm>
          <a:prstGeom prst="rect">
            <a:avLst/>
          </a:prstGeom>
        </p:spPr>
      </p:pic>
      <p:pic>
        <p:nvPicPr>
          <p:cNvPr id="8" name="Picture 7">
            <a:extLst>
              <a:ext uri="{FF2B5EF4-FFF2-40B4-BE49-F238E27FC236}">
                <a16:creationId xmlns:a16="http://schemas.microsoft.com/office/drawing/2014/main" id="{57ABF07E-8CBC-425D-84BA-F13566B858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52" y="5782854"/>
            <a:ext cx="834880" cy="878568"/>
          </a:xfrm>
          <a:prstGeom prst="rect">
            <a:avLst/>
          </a:prstGeom>
        </p:spPr>
      </p:pic>
      <p:sp>
        <p:nvSpPr>
          <p:cNvPr id="9" name="Subtitle 2">
            <a:extLst>
              <a:ext uri="{FF2B5EF4-FFF2-40B4-BE49-F238E27FC236}">
                <a16:creationId xmlns:a16="http://schemas.microsoft.com/office/drawing/2014/main" id="{2218361F-441D-4CF8-982A-A75817BDF765}"/>
              </a:ext>
            </a:extLst>
          </p:cNvPr>
          <p:cNvSpPr>
            <a:spLocks noGrp="1"/>
          </p:cNvSpPr>
          <p:nvPr>
            <p:ph type="subTitle" idx="1" hasCustomPrompt="1"/>
          </p:nvPr>
        </p:nvSpPr>
        <p:spPr>
          <a:xfrm>
            <a:off x="281152" y="3838410"/>
            <a:ext cx="5645794" cy="353459"/>
          </a:xfrm>
          <a:prstGeom prst="rect">
            <a:avLst/>
          </a:prstGeom>
        </p:spPr>
        <p:txBody>
          <a:bodyPr>
            <a:normAutofit/>
          </a:bodyPr>
          <a:lstStyle>
            <a:lvl1pPr marL="0" indent="0" algn="ctr">
              <a:buNone/>
              <a:defRPr sz="1333" cap="all" baseline="0">
                <a:solidFill>
                  <a:srgbClr val="B01C32"/>
                </a:solidFill>
                <a:latin typeface="Century Gothic Bold Italic" charset="0"/>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a:t>Click to edit PRESENTER NAME</a:t>
            </a:r>
          </a:p>
        </p:txBody>
      </p:sp>
      <p:sp>
        <p:nvSpPr>
          <p:cNvPr id="13" name="Title 1">
            <a:extLst>
              <a:ext uri="{FF2B5EF4-FFF2-40B4-BE49-F238E27FC236}">
                <a16:creationId xmlns:a16="http://schemas.microsoft.com/office/drawing/2014/main" id="{BFCE71EE-C9F2-4013-A238-670B7A89811D}"/>
              </a:ext>
            </a:extLst>
          </p:cNvPr>
          <p:cNvSpPr>
            <a:spLocks noGrp="1"/>
          </p:cNvSpPr>
          <p:nvPr>
            <p:ph type="title"/>
          </p:nvPr>
        </p:nvSpPr>
        <p:spPr>
          <a:xfrm>
            <a:off x="0" y="1865157"/>
            <a:ext cx="6422571" cy="1681389"/>
          </a:xfrm>
          <a:prstGeom prst="rect">
            <a:avLst/>
          </a:prstGeom>
        </p:spPr>
        <p:txBody>
          <a:bodyPr/>
          <a:lstStyle>
            <a:lvl1pPr marL="0" algn="ctr" defTabSz="609576" rtl="0" eaLnBrk="1" latinLnBrk="0" hangingPunct="1">
              <a:spcBef>
                <a:spcPct val="0"/>
              </a:spcBef>
              <a:buNone/>
              <a:defRPr lang="en-US" sz="4666" b="0" i="0" kern="1200" cap="all" baseline="0" dirty="0">
                <a:solidFill>
                  <a:schemeClr val="tx1">
                    <a:lumMod val="65000"/>
                    <a:lumOff val="35000"/>
                  </a:schemeClr>
                </a:solidFill>
                <a:latin typeface="Century Gothic Bold" charset="0"/>
                <a:ea typeface="+mj-ea"/>
                <a:cs typeface="Avenir"/>
              </a:defRPr>
            </a:lvl1pPr>
          </a:lstStyle>
          <a:p>
            <a:r>
              <a:rPr lang="en-US" dirty="0"/>
              <a:t>Click to edit Master title style</a:t>
            </a:r>
          </a:p>
        </p:txBody>
      </p:sp>
      <p:pic>
        <p:nvPicPr>
          <p:cNvPr id="10" name="Picture 9">
            <a:extLst>
              <a:ext uri="{FF2B5EF4-FFF2-40B4-BE49-F238E27FC236}">
                <a16:creationId xmlns:a16="http://schemas.microsoft.com/office/drawing/2014/main" id="{7C043A5B-51F8-44C2-9DC5-8623C434EC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78064" y="5765067"/>
            <a:ext cx="2632784" cy="891894"/>
          </a:xfrm>
          <a:prstGeom prst="rect">
            <a:avLst/>
          </a:prstGeom>
        </p:spPr>
      </p:pic>
    </p:spTree>
    <p:extLst>
      <p:ext uri="{BB962C8B-B14F-4D97-AF65-F5344CB8AC3E}">
        <p14:creationId xmlns:p14="http://schemas.microsoft.com/office/powerpoint/2010/main" val="369883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736FC05-2AC8-446F-A792-C763C1EFA630}"/>
              </a:ext>
            </a:extLst>
          </p:cNvPr>
          <p:cNvSpPr/>
          <p:nvPr userDrawn="1"/>
        </p:nvSpPr>
        <p:spPr>
          <a:xfrm>
            <a:off x="5442066" y="-15885"/>
            <a:ext cx="6783186" cy="6932651"/>
          </a:xfrm>
          <a:custGeom>
            <a:avLst/>
            <a:gdLst>
              <a:gd name="connsiteX0" fmla="*/ 0 w 5993476"/>
              <a:gd name="connsiteY0" fmla="*/ 6866313 h 6866313"/>
              <a:gd name="connsiteX1" fmla="*/ 0 w 5993476"/>
              <a:gd name="connsiteY1" fmla="*/ 0 h 6866313"/>
              <a:gd name="connsiteX2" fmla="*/ 5985163 w 5993476"/>
              <a:gd name="connsiteY2" fmla="*/ 8313 h 6866313"/>
              <a:gd name="connsiteX3" fmla="*/ 5993476 w 5993476"/>
              <a:gd name="connsiteY3" fmla="*/ 6858000 h 6866313"/>
              <a:gd name="connsiteX4" fmla="*/ 0 w 5993476"/>
              <a:gd name="connsiteY4" fmla="*/ 6866313 h 6866313"/>
              <a:gd name="connsiteX0" fmla="*/ 0 w 5993476"/>
              <a:gd name="connsiteY0" fmla="*/ 7513735 h 7513735"/>
              <a:gd name="connsiteX1" fmla="*/ 2541876 w 5993476"/>
              <a:gd name="connsiteY1" fmla="*/ 0 h 7513735"/>
              <a:gd name="connsiteX2" fmla="*/ 5985163 w 5993476"/>
              <a:gd name="connsiteY2" fmla="*/ 655735 h 7513735"/>
              <a:gd name="connsiteX3" fmla="*/ 5993476 w 5993476"/>
              <a:gd name="connsiteY3" fmla="*/ 7505422 h 7513735"/>
              <a:gd name="connsiteX4" fmla="*/ 0 w 5993476"/>
              <a:gd name="connsiteY4" fmla="*/ 7513735 h 7513735"/>
              <a:gd name="connsiteX0" fmla="*/ 0 w 10756150"/>
              <a:gd name="connsiteY0" fmla="*/ 7522853 h 7522853"/>
              <a:gd name="connsiteX1" fmla="*/ 7304550 w 10756150"/>
              <a:gd name="connsiteY1" fmla="*/ 0 h 7522853"/>
              <a:gd name="connsiteX2" fmla="*/ 10747837 w 10756150"/>
              <a:gd name="connsiteY2" fmla="*/ 655735 h 7522853"/>
              <a:gd name="connsiteX3" fmla="*/ 10756150 w 10756150"/>
              <a:gd name="connsiteY3" fmla="*/ 7505422 h 7522853"/>
              <a:gd name="connsiteX4" fmla="*/ 0 w 10756150"/>
              <a:gd name="connsiteY4" fmla="*/ 7522853 h 7522853"/>
              <a:gd name="connsiteX0" fmla="*/ 0 w 10756150"/>
              <a:gd name="connsiteY0" fmla="*/ 7523659 h 7523659"/>
              <a:gd name="connsiteX1" fmla="*/ 7304550 w 10756150"/>
              <a:gd name="connsiteY1" fmla="*/ 806 h 7523659"/>
              <a:gd name="connsiteX2" fmla="*/ 10734459 w 10756150"/>
              <a:gd name="connsiteY2" fmla="*/ 0 h 7523659"/>
              <a:gd name="connsiteX3" fmla="*/ 10756150 w 10756150"/>
              <a:gd name="connsiteY3" fmla="*/ 7506228 h 7523659"/>
              <a:gd name="connsiteX4" fmla="*/ 0 w 10756150"/>
              <a:gd name="connsiteY4" fmla="*/ 7523659 h 7523659"/>
              <a:gd name="connsiteX0" fmla="*/ 0 w 10756150"/>
              <a:gd name="connsiteY0" fmla="*/ 7523659 h 7523659"/>
              <a:gd name="connsiteX1" fmla="*/ 6140639 w 10756150"/>
              <a:gd name="connsiteY1" fmla="*/ 806 h 7523659"/>
              <a:gd name="connsiteX2" fmla="*/ 10734459 w 10756150"/>
              <a:gd name="connsiteY2" fmla="*/ 0 h 7523659"/>
              <a:gd name="connsiteX3" fmla="*/ 10756150 w 10756150"/>
              <a:gd name="connsiteY3" fmla="*/ 7506228 h 7523659"/>
              <a:gd name="connsiteX4" fmla="*/ 0 w 10756150"/>
              <a:gd name="connsiteY4" fmla="*/ 7523659 h 7523659"/>
              <a:gd name="connsiteX0" fmla="*/ 0 w 10775640"/>
              <a:gd name="connsiteY0" fmla="*/ 7532701 h 7532701"/>
              <a:gd name="connsiteX1" fmla="*/ 6140639 w 10775640"/>
              <a:gd name="connsiteY1" fmla="*/ 9848 h 7532701"/>
              <a:gd name="connsiteX2" fmla="*/ 10774595 w 10775640"/>
              <a:gd name="connsiteY2" fmla="*/ 0 h 7532701"/>
              <a:gd name="connsiteX3" fmla="*/ 10756150 w 10775640"/>
              <a:gd name="connsiteY3" fmla="*/ 7515270 h 7532701"/>
              <a:gd name="connsiteX4" fmla="*/ 0 w 10775640"/>
              <a:gd name="connsiteY4" fmla="*/ 7532701 h 7532701"/>
              <a:gd name="connsiteX0" fmla="*/ 0 w 10775640"/>
              <a:gd name="connsiteY0" fmla="*/ 7532701 h 7532701"/>
              <a:gd name="connsiteX1" fmla="*/ 7157390 w 10775640"/>
              <a:gd name="connsiteY1" fmla="*/ 9848 h 7532701"/>
              <a:gd name="connsiteX2" fmla="*/ 10774595 w 10775640"/>
              <a:gd name="connsiteY2" fmla="*/ 0 h 7532701"/>
              <a:gd name="connsiteX3" fmla="*/ 10756150 w 10775640"/>
              <a:gd name="connsiteY3" fmla="*/ 7515270 h 7532701"/>
              <a:gd name="connsiteX4" fmla="*/ 0 w 10775640"/>
              <a:gd name="connsiteY4" fmla="*/ 7532701 h 7532701"/>
              <a:gd name="connsiteX0" fmla="*/ 0 w 11993065"/>
              <a:gd name="connsiteY0" fmla="*/ 7469401 h 7515270"/>
              <a:gd name="connsiteX1" fmla="*/ 8374815 w 11993065"/>
              <a:gd name="connsiteY1" fmla="*/ 9848 h 7515270"/>
              <a:gd name="connsiteX2" fmla="*/ 11992020 w 11993065"/>
              <a:gd name="connsiteY2" fmla="*/ 0 h 7515270"/>
              <a:gd name="connsiteX3" fmla="*/ 11973575 w 11993065"/>
              <a:gd name="connsiteY3" fmla="*/ 7515270 h 7515270"/>
              <a:gd name="connsiteX4" fmla="*/ 0 w 11993065"/>
              <a:gd name="connsiteY4" fmla="*/ 7469401 h 7515270"/>
              <a:gd name="connsiteX0" fmla="*/ 0 w 11993065"/>
              <a:gd name="connsiteY0" fmla="*/ 7469401 h 7515270"/>
              <a:gd name="connsiteX1" fmla="*/ 9003594 w 11993065"/>
              <a:gd name="connsiteY1" fmla="*/ 805 h 7515270"/>
              <a:gd name="connsiteX2" fmla="*/ 11992020 w 11993065"/>
              <a:gd name="connsiteY2" fmla="*/ 0 h 7515270"/>
              <a:gd name="connsiteX3" fmla="*/ 11973575 w 11993065"/>
              <a:gd name="connsiteY3" fmla="*/ 7515270 h 7515270"/>
              <a:gd name="connsiteX4" fmla="*/ 0 w 11993065"/>
              <a:gd name="connsiteY4" fmla="*/ 7469401 h 7515270"/>
              <a:gd name="connsiteX0" fmla="*/ 0 w 11457933"/>
              <a:gd name="connsiteY0" fmla="*/ 7469401 h 7515270"/>
              <a:gd name="connsiteX1" fmla="*/ 8468462 w 11457933"/>
              <a:gd name="connsiteY1" fmla="*/ 805 h 7515270"/>
              <a:gd name="connsiteX2" fmla="*/ 11456888 w 11457933"/>
              <a:gd name="connsiteY2" fmla="*/ 0 h 7515270"/>
              <a:gd name="connsiteX3" fmla="*/ 11438443 w 11457933"/>
              <a:gd name="connsiteY3" fmla="*/ 7515270 h 7515270"/>
              <a:gd name="connsiteX4" fmla="*/ 0 w 11457933"/>
              <a:gd name="connsiteY4" fmla="*/ 7469401 h 7515270"/>
              <a:gd name="connsiteX0" fmla="*/ 0 w 11457933"/>
              <a:gd name="connsiteY0" fmla="*/ 7469401 h 7515270"/>
              <a:gd name="connsiteX1" fmla="*/ 7625630 w 11457933"/>
              <a:gd name="connsiteY1" fmla="*/ 805 h 7515270"/>
              <a:gd name="connsiteX2" fmla="*/ 11456888 w 11457933"/>
              <a:gd name="connsiteY2" fmla="*/ 0 h 7515270"/>
              <a:gd name="connsiteX3" fmla="*/ 11438443 w 11457933"/>
              <a:gd name="connsiteY3" fmla="*/ 7515270 h 7515270"/>
              <a:gd name="connsiteX4" fmla="*/ 0 w 11457933"/>
              <a:gd name="connsiteY4" fmla="*/ 7469401 h 7515270"/>
              <a:gd name="connsiteX0" fmla="*/ 0 w 11270637"/>
              <a:gd name="connsiteY0" fmla="*/ 7478445 h 7515270"/>
              <a:gd name="connsiteX1" fmla="*/ 7438334 w 11270637"/>
              <a:gd name="connsiteY1" fmla="*/ 805 h 7515270"/>
              <a:gd name="connsiteX2" fmla="*/ 11269592 w 11270637"/>
              <a:gd name="connsiteY2" fmla="*/ 0 h 7515270"/>
              <a:gd name="connsiteX3" fmla="*/ 11251147 w 11270637"/>
              <a:gd name="connsiteY3" fmla="*/ 7515270 h 7515270"/>
              <a:gd name="connsiteX4" fmla="*/ 0 w 11270637"/>
              <a:gd name="connsiteY4" fmla="*/ 7478445 h 7515270"/>
              <a:gd name="connsiteX0" fmla="*/ 0 w 10454562"/>
              <a:gd name="connsiteY0" fmla="*/ 7487489 h 7515270"/>
              <a:gd name="connsiteX1" fmla="*/ 6622259 w 10454562"/>
              <a:gd name="connsiteY1" fmla="*/ 805 h 7515270"/>
              <a:gd name="connsiteX2" fmla="*/ 10453517 w 10454562"/>
              <a:gd name="connsiteY2" fmla="*/ 0 h 7515270"/>
              <a:gd name="connsiteX3" fmla="*/ 10435072 w 10454562"/>
              <a:gd name="connsiteY3" fmla="*/ 7515270 h 7515270"/>
              <a:gd name="connsiteX4" fmla="*/ 0 w 10454562"/>
              <a:gd name="connsiteY4" fmla="*/ 7487489 h 7515270"/>
              <a:gd name="connsiteX0" fmla="*/ 0 w 10454562"/>
              <a:gd name="connsiteY0" fmla="*/ 7487489 h 7515270"/>
              <a:gd name="connsiteX1" fmla="*/ 7157392 w 10454562"/>
              <a:gd name="connsiteY1" fmla="*/ 27935 h 7515270"/>
              <a:gd name="connsiteX2" fmla="*/ 10453517 w 10454562"/>
              <a:gd name="connsiteY2" fmla="*/ 0 h 7515270"/>
              <a:gd name="connsiteX3" fmla="*/ 10435072 w 10454562"/>
              <a:gd name="connsiteY3" fmla="*/ 7515270 h 7515270"/>
              <a:gd name="connsiteX4" fmla="*/ 0 w 10454562"/>
              <a:gd name="connsiteY4" fmla="*/ 7487489 h 7515270"/>
              <a:gd name="connsiteX0" fmla="*/ 0 w 10882667"/>
              <a:gd name="connsiteY0" fmla="*/ 7487489 h 7515270"/>
              <a:gd name="connsiteX1" fmla="*/ 7585497 w 10882667"/>
              <a:gd name="connsiteY1" fmla="*/ 27935 h 7515270"/>
              <a:gd name="connsiteX2" fmla="*/ 10881622 w 10882667"/>
              <a:gd name="connsiteY2" fmla="*/ 0 h 7515270"/>
              <a:gd name="connsiteX3" fmla="*/ 10863177 w 10882667"/>
              <a:gd name="connsiteY3" fmla="*/ 7515270 h 7515270"/>
              <a:gd name="connsiteX4" fmla="*/ 0 w 10882667"/>
              <a:gd name="connsiteY4" fmla="*/ 7487489 h 7515270"/>
              <a:gd name="connsiteX0" fmla="*/ 0 w 10882667"/>
              <a:gd name="connsiteY0" fmla="*/ 7495726 h 7523507"/>
              <a:gd name="connsiteX1" fmla="*/ 7545362 w 10882667"/>
              <a:gd name="connsiteY1" fmla="*/ 0 h 7523507"/>
              <a:gd name="connsiteX2" fmla="*/ 10881622 w 10882667"/>
              <a:gd name="connsiteY2" fmla="*/ 8237 h 7523507"/>
              <a:gd name="connsiteX3" fmla="*/ 10863177 w 10882667"/>
              <a:gd name="connsiteY3" fmla="*/ 7523507 h 7523507"/>
              <a:gd name="connsiteX4" fmla="*/ 0 w 10882667"/>
              <a:gd name="connsiteY4" fmla="*/ 7495726 h 7523507"/>
              <a:gd name="connsiteX0" fmla="*/ 0 w 10916691"/>
              <a:gd name="connsiteY0" fmla="*/ 7495726 h 7541593"/>
              <a:gd name="connsiteX1" fmla="*/ 7545362 w 10916691"/>
              <a:gd name="connsiteY1" fmla="*/ 0 h 7541593"/>
              <a:gd name="connsiteX2" fmla="*/ 10881622 w 10916691"/>
              <a:gd name="connsiteY2" fmla="*/ 8237 h 7541593"/>
              <a:gd name="connsiteX3" fmla="*/ 10916691 w 10916691"/>
              <a:gd name="connsiteY3" fmla="*/ 7541593 h 7541593"/>
              <a:gd name="connsiteX4" fmla="*/ 0 w 10916691"/>
              <a:gd name="connsiteY4" fmla="*/ 7495726 h 754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6691" h="7541593">
                <a:moveTo>
                  <a:pt x="0" y="7495726"/>
                </a:moveTo>
                <a:lnTo>
                  <a:pt x="7545362" y="0"/>
                </a:lnTo>
                <a:lnTo>
                  <a:pt x="10881622" y="8237"/>
                </a:lnTo>
                <a:cubicBezTo>
                  <a:pt x="10888852" y="2510313"/>
                  <a:pt x="10909461" y="5039517"/>
                  <a:pt x="10916691" y="7541593"/>
                </a:cubicBezTo>
                <a:lnTo>
                  <a:pt x="0" y="7495726"/>
                </a:lnTo>
                <a:close/>
              </a:path>
            </a:pathLst>
          </a:cu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CEC5C-26E5-4C58-BB42-91AA9073C6ED}"/>
              </a:ext>
            </a:extLst>
          </p:cNvPr>
          <p:cNvSpPr>
            <a:spLocks noGrp="1"/>
          </p:cNvSpPr>
          <p:nvPr>
            <p:ph type="title"/>
          </p:nvPr>
        </p:nvSpPr>
        <p:spPr>
          <a:xfrm>
            <a:off x="70854" y="2007660"/>
            <a:ext cx="7233567" cy="1681389"/>
          </a:xfrm>
          <a:prstGeom prst="rect">
            <a:avLst/>
          </a:prstGeom>
        </p:spPr>
        <p:txBody>
          <a:bodyPr/>
          <a:lstStyle>
            <a:lvl1pPr marL="0" algn="ctr" defTabSz="609576" rtl="0" eaLnBrk="1" latinLnBrk="0" hangingPunct="1">
              <a:spcBef>
                <a:spcPct val="0"/>
              </a:spcBef>
              <a:buNone/>
              <a:defRPr lang="en-US" sz="4666" b="0" i="0" kern="1200" cap="all" baseline="0" dirty="0">
                <a:solidFill>
                  <a:schemeClr val="tx1">
                    <a:lumMod val="65000"/>
                    <a:lumOff val="35000"/>
                  </a:schemeClr>
                </a:solidFill>
                <a:latin typeface="Century Gothic Bold" charset="0"/>
                <a:ea typeface="+mj-ea"/>
                <a:cs typeface="Avenir"/>
              </a:defRPr>
            </a:lvl1pPr>
          </a:lstStyle>
          <a:p>
            <a:r>
              <a:rPr lang="en-US" dirty="0"/>
              <a:t>Click to edit Master title style</a:t>
            </a:r>
          </a:p>
        </p:txBody>
      </p:sp>
      <p:sp>
        <p:nvSpPr>
          <p:cNvPr id="5" name="Subtitle 2">
            <a:extLst>
              <a:ext uri="{FF2B5EF4-FFF2-40B4-BE49-F238E27FC236}">
                <a16:creationId xmlns:a16="http://schemas.microsoft.com/office/drawing/2014/main" id="{6A7E16AE-B75E-49FB-BA8C-269BA2200EB3}"/>
              </a:ext>
            </a:extLst>
          </p:cNvPr>
          <p:cNvSpPr>
            <a:spLocks noGrp="1"/>
          </p:cNvSpPr>
          <p:nvPr>
            <p:ph type="subTitle" idx="1" hasCustomPrompt="1"/>
          </p:nvPr>
        </p:nvSpPr>
        <p:spPr>
          <a:xfrm>
            <a:off x="1094710" y="3876228"/>
            <a:ext cx="5448300" cy="211194"/>
          </a:xfrm>
          <a:prstGeom prst="rect">
            <a:avLst/>
          </a:prstGeom>
        </p:spPr>
        <p:txBody>
          <a:bodyPr>
            <a:normAutofit/>
          </a:bodyPr>
          <a:lstStyle>
            <a:lvl1pPr marL="0" indent="0" algn="ctr">
              <a:buNone/>
              <a:defRPr sz="1333" cap="all" baseline="0">
                <a:solidFill>
                  <a:srgbClr val="B01C32"/>
                </a:solidFill>
                <a:latin typeface="Century Gothic Bold Italic" charset="0"/>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a:t>Click to edit PRESENTER NAME</a:t>
            </a:r>
          </a:p>
        </p:txBody>
      </p:sp>
      <p:cxnSp>
        <p:nvCxnSpPr>
          <p:cNvPr id="6" name="Straight Connector 5">
            <a:extLst>
              <a:ext uri="{FF2B5EF4-FFF2-40B4-BE49-F238E27FC236}">
                <a16:creationId xmlns:a16="http://schemas.microsoft.com/office/drawing/2014/main" id="{8EBE4A4D-6109-43C1-B389-7D29C8822A6A}"/>
              </a:ext>
            </a:extLst>
          </p:cNvPr>
          <p:cNvCxnSpPr>
            <a:cxnSpLocks/>
          </p:cNvCxnSpPr>
          <p:nvPr userDrawn="1"/>
        </p:nvCxnSpPr>
        <p:spPr>
          <a:xfrm>
            <a:off x="1223005" y="1820481"/>
            <a:ext cx="5191710" cy="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7" name="Picture 16" descr="U Health_horizontal_cmyk.eps">
            <a:extLst>
              <a:ext uri="{FF2B5EF4-FFF2-40B4-BE49-F238E27FC236}">
                <a16:creationId xmlns:a16="http://schemas.microsoft.com/office/drawing/2014/main" id="{42D36DD1-B4E9-40BC-99E0-4C7915E91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0954" y="955035"/>
            <a:ext cx="2055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1CECF81-6D77-4A11-803A-BF70E056D6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6297" b="182"/>
          <a:stretch/>
        </p:blipFill>
        <p:spPr>
          <a:xfrm>
            <a:off x="7354826" y="2753789"/>
            <a:ext cx="4970174" cy="2771402"/>
          </a:xfrm>
          <a:prstGeom prst="rect">
            <a:avLst/>
          </a:prstGeom>
        </p:spPr>
      </p:pic>
      <p:pic>
        <p:nvPicPr>
          <p:cNvPr id="16" name="Picture 15">
            <a:extLst>
              <a:ext uri="{FF2B5EF4-FFF2-40B4-BE49-F238E27FC236}">
                <a16:creationId xmlns:a16="http://schemas.microsoft.com/office/drawing/2014/main" id="{081F8FCE-4A94-4174-A053-4AEB327C35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97319" y="5511005"/>
            <a:ext cx="3085188" cy="1045152"/>
          </a:xfrm>
          <a:prstGeom prst="rect">
            <a:avLst/>
          </a:prstGeom>
        </p:spPr>
      </p:pic>
    </p:spTree>
    <p:extLst>
      <p:ext uri="{BB962C8B-B14F-4D97-AF65-F5344CB8AC3E}">
        <p14:creationId xmlns:p14="http://schemas.microsoft.com/office/powerpoint/2010/main" val="34388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EC5C-26E5-4C58-BB42-91AA9073C6ED}"/>
              </a:ext>
            </a:extLst>
          </p:cNvPr>
          <p:cNvSpPr>
            <a:spLocks noGrp="1"/>
          </p:cNvSpPr>
          <p:nvPr>
            <p:ph type="title"/>
          </p:nvPr>
        </p:nvSpPr>
        <p:spPr>
          <a:xfrm>
            <a:off x="70854" y="2780546"/>
            <a:ext cx="7233567" cy="1681389"/>
          </a:xfrm>
          <a:prstGeom prst="rect">
            <a:avLst/>
          </a:prstGeom>
        </p:spPr>
        <p:txBody>
          <a:bodyPr/>
          <a:lstStyle>
            <a:lvl1pPr marL="0" algn="ctr" defTabSz="609576" rtl="0" eaLnBrk="1" latinLnBrk="0" hangingPunct="1">
              <a:spcBef>
                <a:spcPct val="0"/>
              </a:spcBef>
              <a:buNone/>
              <a:defRPr lang="en-US" sz="4666" b="0" i="0" kern="1200" cap="all" baseline="0" dirty="0">
                <a:solidFill>
                  <a:schemeClr val="tx1">
                    <a:lumMod val="65000"/>
                    <a:lumOff val="35000"/>
                  </a:schemeClr>
                </a:solidFill>
                <a:latin typeface="Century Gothic Bold" charset="0"/>
                <a:ea typeface="+mj-ea"/>
                <a:cs typeface="Avenir"/>
              </a:defRPr>
            </a:lvl1pPr>
          </a:lstStyle>
          <a:p>
            <a:r>
              <a:rPr lang="en-US" dirty="0"/>
              <a:t>Click to edit Master title style</a:t>
            </a:r>
          </a:p>
        </p:txBody>
      </p:sp>
      <p:sp>
        <p:nvSpPr>
          <p:cNvPr id="3" name="Rectangle 2">
            <a:extLst>
              <a:ext uri="{FF2B5EF4-FFF2-40B4-BE49-F238E27FC236}">
                <a16:creationId xmlns:a16="http://schemas.microsoft.com/office/drawing/2014/main" id="{7B00200C-3BCF-4682-A7E2-6412F86AD183}"/>
              </a:ext>
            </a:extLst>
          </p:cNvPr>
          <p:cNvSpPr/>
          <p:nvPr userDrawn="1"/>
        </p:nvSpPr>
        <p:spPr>
          <a:xfrm>
            <a:off x="7456714" y="0"/>
            <a:ext cx="4735286" cy="6858000"/>
          </a:xfrm>
          <a:prstGeom prst="rect">
            <a:avLst/>
          </a:prstGeom>
          <a:solidFill>
            <a:srgbClr val="E4E5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6A7E16AE-B75E-49FB-BA8C-269BA2200EB3}"/>
              </a:ext>
            </a:extLst>
          </p:cNvPr>
          <p:cNvSpPr>
            <a:spLocks noGrp="1"/>
          </p:cNvSpPr>
          <p:nvPr>
            <p:ph type="subTitle" idx="1" hasCustomPrompt="1"/>
          </p:nvPr>
        </p:nvSpPr>
        <p:spPr>
          <a:xfrm>
            <a:off x="1094710" y="4649114"/>
            <a:ext cx="5448300" cy="211194"/>
          </a:xfrm>
          <a:prstGeom prst="rect">
            <a:avLst/>
          </a:prstGeom>
        </p:spPr>
        <p:txBody>
          <a:bodyPr>
            <a:normAutofit/>
          </a:bodyPr>
          <a:lstStyle>
            <a:lvl1pPr marL="0" indent="0" algn="ctr">
              <a:buNone/>
              <a:defRPr sz="1333" cap="all" baseline="0">
                <a:solidFill>
                  <a:srgbClr val="B01C32"/>
                </a:solidFill>
                <a:latin typeface="Century Gothic Bold Italic" charset="0"/>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a:t>Click to edit PRESENTER NAME</a:t>
            </a:r>
          </a:p>
        </p:txBody>
      </p:sp>
      <p:cxnSp>
        <p:nvCxnSpPr>
          <p:cNvPr id="6" name="Straight Connector 5">
            <a:extLst>
              <a:ext uri="{FF2B5EF4-FFF2-40B4-BE49-F238E27FC236}">
                <a16:creationId xmlns:a16="http://schemas.microsoft.com/office/drawing/2014/main" id="{8EBE4A4D-6109-43C1-B389-7D29C8822A6A}"/>
              </a:ext>
            </a:extLst>
          </p:cNvPr>
          <p:cNvCxnSpPr>
            <a:cxnSpLocks/>
          </p:cNvCxnSpPr>
          <p:nvPr userDrawn="1"/>
        </p:nvCxnSpPr>
        <p:spPr>
          <a:xfrm>
            <a:off x="1223005" y="2593367"/>
            <a:ext cx="5191710" cy="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7" name="Picture 16" descr="U Health_horizontal_cmyk.eps">
            <a:extLst>
              <a:ext uri="{FF2B5EF4-FFF2-40B4-BE49-F238E27FC236}">
                <a16:creationId xmlns:a16="http://schemas.microsoft.com/office/drawing/2014/main" id="{42D36DD1-B4E9-40BC-99E0-4C7915E91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0954" y="1727921"/>
            <a:ext cx="2055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E64013-D2DF-4ECB-B2C2-5CCB4AF330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6297" b="182"/>
          <a:stretch/>
        </p:blipFill>
        <p:spPr>
          <a:xfrm>
            <a:off x="7345235" y="1207666"/>
            <a:ext cx="4970174" cy="2771402"/>
          </a:xfrm>
          <a:prstGeom prst="rect">
            <a:avLst/>
          </a:prstGeom>
        </p:spPr>
      </p:pic>
      <p:pic>
        <p:nvPicPr>
          <p:cNvPr id="14" name="Picture 13">
            <a:extLst>
              <a:ext uri="{FF2B5EF4-FFF2-40B4-BE49-F238E27FC236}">
                <a16:creationId xmlns:a16="http://schemas.microsoft.com/office/drawing/2014/main" id="{C322C099-F60B-4E87-86A4-A3520BECD2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1763" y="4232135"/>
            <a:ext cx="3085188" cy="1045152"/>
          </a:xfrm>
          <a:prstGeom prst="rect">
            <a:avLst/>
          </a:prstGeom>
        </p:spPr>
      </p:pic>
    </p:spTree>
    <p:extLst>
      <p:ext uri="{BB962C8B-B14F-4D97-AF65-F5344CB8AC3E}">
        <p14:creationId xmlns:p14="http://schemas.microsoft.com/office/powerpoint/2010/main" val="36204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EC5C-26E5-4C58-BB42-91AA9073C6ED}"/>
              </a:ext>
            </a:extLst>
          </p:cNvPr>
          <p:cNvSpPr>
            <a:spLocks noGrp="1"/>
          </p:cNvSpPr>
          <p:nvPr>
            <p:ph type="title"/>
          </p:nvPr>
        </p:nvSpPr>
        <p:spPr>
          <a:xfrm>
            <a:off x="4817025" y="2780546"/>
            <a:ext cx="7233567" cy="1681389"/>
          </a:xfrm>
          <a:prstGeom prst="rect">
            <a:avLst/>
          </a:prstGeom>
        </p:spPr>
        <p:txBody>
          <a:bodyPr/>
          <a:lstStyle>
            <a:lvl1pPr marL="0" algn="ctr" defTabSz="609576" rtl="0" eaLnBrk="1" latinLnBrk="0" hangingPunct="1">
              <a:spcBef>
                <a:spcPct val="0"/>
              </a:spcBef>
              <a:buNone/>
              <a:defRPr lang="en-US" sz="4666" b="0" i="0" kern="1200" cap="all" baseline="0" dirty="0">
                <a:solidFill>
                  <a:schemeClr val="tx1">
                    <a:lumMod val="65000"/>
                    <a:lumOff val="35000"/>
                  </a:schemeClr>
                </a:solidFill>
                <a:latin typeface="Century Gothic Bold" charset="0"/>
                <a:ea typeface="+mj-ea"/>
                <a:cs typeface="Avenir"/>
              </a:defRPr>
            </a:lvl1pPr>
          </a:lstStyle>
          <a:p>
            <a:r>
              <a:rPr lang="en-US" dirty="0"/>
              <a:t>Click to edit Master title style</a:t>
            </a:r>
          </a:p>
        </p:txBody>
      </p:sp>
      <p:sp>
        <p:nvSpPr>
          <p:cNvPr id="3" name="Rectangle 2">
            <a:extLst>
              <a:ext uri="{FF2B5EF4-FFF2-40B4-BE49-F238E27FC236}">
                <a16:creationId xmlns:a16="http://schemas.microsoft.com/office/drawing/2014/main" id="{7B00200C-3BCF-4682-A7E2-6412F86AD183}"/>
              </a:ext>
            </a:extLst>
          </p:cNvPr>
          <p:cNvSpPr/>
          <p:nvPr userDrawn="1"/>
        </p:nvSpPr>
        <p:spPr>
          <a:xfrm>
            <a:off x="0" y="0"/>
            <a:ext cx="4735286" cy="6858000"/>
          </a:xfrm>
          <a:prstGeom prst="rect">
            <a:avLst/>
          </a:prstGeom>
          <a:solidFill>
            <a:srgbClr val="E4E5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6A7E16AE-B75E-49FB-BA8C-269BA2200EB3}"/>
              </a:ext>
            </a:extLst>
          </p:cNvPr>
          <p:cNvSpPr>
            <a:spLocks noGrp="1"/>
          </p:cNvSpPr>
          <p:nvPr>
            <p:ph type="subTitle" idx="1" hasCustomPrompt="1"/>
          </p:nvPr>
        </p:nvSpPr>
        <p:spPr>
          <a:xfrm>
            <a:off x="5840881" y="4649114"/>
            <a:ext cx="5448300" cy="211194"/>
          </a:xfrm>
          <a:prstGeom prst="rect">
            <a:avLst/>
          </a:prstGeom>
        </p:spPr>
        <p:txBody>
          <a:bodyPr>
            <a:normAutofit/>
          </a:bodyPr>
          <a:lstStyle>
            <a:lvl1pPr marL="0" indent="0" algn="ctr">
              <a:buNone/>
              <a:defRPr sz="1333" cap="all" baseline="0">
                <a:solidFill>
                  <a:srgbClr val="B01C32"/>
                </a:solidFill>
                <a:latin typeface="Century Gothic Bold Italic" charset="0"/>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dirty="0"/>
              <a:t>Click to edit PRESENTER NAME</a:t>
            </a:r>
          </a:p>
        </p:txBody>
      </p:sp>
      <p:cxnSp>
        <p:nvCxnSpPr>
          <p:cNvPr id="6" name="Straight Connector 5">
            <a:extLst>
              <a:ext uri="{FF2B5EF4-FFF2-40B4-BE49-F238E27FC236}">
                <a16:creationId xmlns:a16="http://schemas.microsoft.com/office/drawing/2014/main" id="{8EBE4A4D-6109-43C1-B389-7D29C8822A6A}"/>
              </a:ext>
            </a:extLst>
          </p:cNvPr>
          <p:cNvCxnSpPr>
            <a:cxnSpLocks/>
          </p:cNvCxnSpPr>
          <p:nvPr userDrawn="1"/>
        </p:nvCxnSpPr>
        <p:spPr>
          <a:xfrm>
            <a:off x="5969176" y="2593367"/>
            <a:ext cx="5191710" cy="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7" name="Picture 16" descr="U Health_horizontal_cmyk.eps">
            <a:extLst>
              <a:ext uri="{FF2B5EF4-FFF2-40B4-BE49-F238E27FC236}">
                <a16:creationId xmlns:a16="http://schemas.microsoft.com/office/drawing/2014/main" id="{42D36DD1-B4E9-40BC-99E0-4C7915E91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7125" y="1727921"/>
            <a:ext cx="2055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7E8FF37-BC94-411A-A480-0603A9D3DF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6297" b="182"/>
          <a:stretch/>
        </p:blipFill>
        <p:spPr>
          <a:xfrm>
            <a:off x="-194018" y="1148705"/>
            <a:ext cx="4970174" cy="2771402"/>
          </a:xfrm>
          <a:prstGeom prst="rect">
            <a:avLst/>
          </a:prstGeom>
        </p:spPr>
      </p:pic>
      <p:pic>
        <p:nvPicPr>
          <p:cNvPr id="12" name="Picture 11">
            <a:extLst>
              <a:ext uri="{FF2B5EF4-FFF2-40B4-BE49-F238E27FC236}">
                <a16:creationId xmlns:a16="http://schemas.microsoft.com/office/drawing/2014/main" id="{4702B37B-0E8D-4E6D-A62D-486A45AA8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475" y="4232135"/>
            <a:ext cx="3085188" cy="1045152"/>
          </a:xfrm>
          <a:prstGeom prst="rect">
            <a:avLst/>
          </a:prstGeom>
        </p:spPr>
      </p:pic>
    </p:spTree>
    <p:extLst>
      <p:ext uri="{BB962C8B-B14F-4D97-AF65-F5344CB8AC3E}">
        <p14:creationId xmlns:p14="http://schemas.microsoft.com/office/powerpoint/2010/main" val="174075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338667" y="204903"/>
            <a:ext cx="11461750" cy="549537"/>
          </a:xfrm>
          <a:prstGeom prst="rect">
            <a:avLst/>
          </a:prstGeom>
        </p:spPr>
        <p:txBody>
          <a:bodyPr/>
          <a:lstStyle>
            <a:lvl1pPr>
              <a:defRPr spc="167" baseline="0">
                <a:solidFill>
                  <a:schemeClr val="tx2"/>
                </a:solidFill>
              </a:defRPr>
            </a:lvl1pPr>
          </a:lstStyle>
          <a:p>
            <a:r>
              <a:rPr lang="en-US" dirty="0"/>
              <a:t>Click to edit Master title style</a:t>
            </a:r>
          </a:p>
        </p:txBody>
      </p:sp>
      <p:sp>
        <p:nvSpPr>
          <p:cNvPr id="5" name="Content Placeholder 2"/>
          <p:cNvSpPr>
            <a:spLocks noGrp="1"/>
          </p:cNvSpPr>
          <p:nvPr>
            <p:ph sz="half" idx="1"/>
          </p:nvPr>
        </p:nvSpPr>
        <p:spPr>
          <a:xfrm>
            <a:off x="338667" y="1058333"/>
            <a:ext cx="11461750" cy="4830692"/>
          </a:xfrm>
          <a:prstGeom prst="rect">
            <a:avLst/>
          </a:prstGeom>
        </p:spPr>
        <p:txBody>
          <a:bodyPr>
            <a:normAutofit/>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7040577-CFB6-4253-BFE1-4A5ACBF3A0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144" y="6058831"/>
            <a:ext cx="588131" cy="618906"/>
          </a:xfrm>
          <a:prstGeom prst="rect">
            <a:avLst/>
          </a:prstGeom>
        </p:spPr>
      </p:pic>
      <p:sp>
        <p:nvSpPr>
          <p:cNvPr id="8" name="Text Placeholder 7">
            <a:extLst>
              <a:ext uri="{FF2B5EF4-FFF2-40B4-BE49-F238E27FC236}">
                <a16:creationId xmlns:a16="http://schemas.microsoft.com/office/drawing/2014/main" id="{ED31203C-855C-43F8-93C0-678900D65051}"/>
              </a:ext>
            </a:extLst>
          </p:cNvPr>
          <p:cNvSpPr>
            <a:spLocks noGrp="1"/>
          </p:cNvSpPr>
          <p:nvPr>
            <p:ph type="body" sz="quarter" idx="10" hasCustomPrompt="1"/>
          </p:nvPr>
        </p:nvSpPr>
        <p:spPr>
          <a:xfrm>
            <a:off x="1091409" y="6063864"/>
            <a:ext cx="8790180" cy="589233"/>
          </a:xfrm>
          <a:prstGeom prst="rect">
            <a:avLst/>
          </a:prstGeom>
        </p:spPr>
        <p:txBody>
          <a:bodyPr/>
          <a:lstStyle>
            <a:lvl1pPr marL="0" indent="0" algn="l">
              <a:buNone/>
              <a:defRPr sz="1200"/>
            </a:lvl1pPr>
          </a:lstStyle>
          <a:p>
            <a:pPr lvl="0"/>
            <a:r>
              <a:rPr lang="en-US" dirty="0"/>
              <a:t>1. References</a:t>
            </a:r>
          </a:p>
        </p:txBody>
      </p:sp>
      <p:pic>
        <p:nvPicPr>
          <p:cNvPr id="9" name="Picture 8">
            <a:extLst>
              <a:ext uri="{FF2B5EF4-FFF2-40B4-BE49-F238E27FC236}">
                <a16:creationId xmlns:a16="http://schemas.microsoft.com/office/drawing/2014/main" id="{E841E0F2-5913-4456-8321-05510F06C4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6201" y="6058831"/>
            <a:ext cx="1754216" cy="594266"/>
          </a:xfrm>
          <a:prstGeom prst="rect">
            <a:avLst/>
          </a:prstGeom>
        </p:spPr>
      </p:pic>
    </p:spTree>
    <p:extLst>
      <p:ext uri="{BB962C8B-B14F-4D97-AF65-F5344CB8AC3E}">
        <p14:creationId xmlns:p14="http://schemas.microsoft.com/office/powerpoint/2010/main" val="252861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p:nvPr>
        </p:nvSpPr>
        <p:spPr>
          <a:xfrm>
            <a:off x="337155" y="204903"/>
            <a:ext cx="11461750" cy="549537"/>
          </a:xfrm>
          <a:prstGeom prst="rect">
            <a:avLst/>
          </a:prstGeom>
        </p:spPr>
        <p:txBody>
          <a:bodyPr/>
          <a:lstStyle>
            <a:lvl1pPr>
              <a:defRPr spc="167" baseline="0">
                <a:solidFill>
                  <a:schemeClr val="tx2"/>
                </a:solidFill>
              </a:defRPr>
            </a:lvl1pPr>
          </a:lstStyle>
          <a:p>
            <a:r>
              <a:rPr lang="en-US" dirty="0"/>
              <a:t>Click to edit Master title style</a:t>
            </a:r>
          </a:p>
        </p:txBody>
      </p:sp>
      <p:sp>
        <p:nvSpPr>
          <p:cNvPr id="5" name="Content Placeholder 2"/>
          <p:cNvSpPr>
            <a:spLocks noGrp="1"/>
          </p:cNvSpPr>
          <p:nvPr>
            <p:ph sz="half" idx="1"/>
          </p:nvPr>
        </p:nvSpPr>
        <p:spPr>
          <a:xfrm>
            <a:off x="337155" y="1058333"/>
            <a:ext cx="5530246" cy="4848981"/>
          </a:xfrm>
          <a:prstGeom prst="rect">
            <a:avLst/>
          </a:prstGeom>
        </p:spPr>
        <p:txBody>
          <a:bodyPr>
            <a:normAutofit/>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99553C17-8110-4158-A87C-FABE756E4223}"/>
              </a:ext>
            </a:extLst>
          </p:cNvPr>
          <p:cNvSpPr>
            <a:spLocks noGrp="1"/>
          </p:cNvSpPr>
          <p:nvPr>
            <p:ph sz="half" idx="10"/>
          </p:nvPr>
        </p:nvSpPr>
        <p:spPr>
          <a:xfrm>
            <a:off x="6270172" y="1058333"/>
            <a:ext cx="5530246" cy="4848981"/>
          </a:xfrm>
          <a:prstGeom prst="rect">
            <a:avLst/>
          </a:prstGeom>
        </p:spPr>
        <p:txBody>
          <a:bodyPr>
            <a:normAutofit/>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3665B8E-2CB6-4C9C-A179-1E38FCA15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144" y="6058831"/>
            <a:ext cx="588131" cy="618906"/>
          </a:xfrm>
          <a:prstGeom prst="rect">
            <a:avLst/>
          </a:prstGeom>
        </p:spPr>
      </p:pic>
      <p:sp>
        <p:nvSpPr>
          <p:cNvPr id="8" name="Text Placeholder 7">
            <a:extLst>
              <a:ext uri="{FF2B5EF4-FFF2-40B4-BE49-F238E27FC236}">
                <a16:creationId xmlns:a16="http://schemas.microsoft.com/office/drawing/2014/main" id="{22F44255-3496-446C-B0CD-31FEE377E376}"/>
              </a:ext>
            </a:extLst>
          </p:cNvPr>
          <p:cNvSpPr>
            <a:spLocks noGrp="1"/>
          </p:cNvSpPr>
          <p:nvPr>
            <p:ph type="body" sz="quarter" idx="11" hasCustomPrompt="1"/>
          </p:nvPr>
        </p:nvSpPr>
        <p:spPr>
          <a:xfrm>
            <a:off x="1091409" y="6063864"/>
            <a:ext cx="8790180" cy="589233"/>
          </a:xfrm>
          <a:prstGeom prst="rect">
            <a:avLst/>
          </a:prstGeom>
        </p:spPr>
        <p:txBody>
          <a:bodyPr/>
          <a:lstStyle>
            <a:lvl1pPr marL="0" indent="0" algn="l">
              <a:buNone/>
              <a:defRPr sz="1200"/>
            </a:lvl1pPr>
          </a:lstStyle>
          <a:p>
            <a:pPr lvl="0"/>
            <a:r>
              <a:rPr lang="en-US" dirty="0"/>
              <a:t>1. References</a:t>
            </a:r>
          </a:p>
        </p:txBody>
      </p:sp>
      <p:pic>
        <p:nvPicPr>
          <p:cNvPr id="9" name="Picture 8">
            <a:extLst>
              <a:ext uri="{FF2B5EF4-FFF2-40B4-BE49-F238E27FC236}">
                <a16:creationId xmlns:a16="http://schemas.microsoft.com/office/drawing/2014/main" id="{C580B3AB-281B-438E-9165-4A4219ED1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6201" y="6058831"/>
            <a:ext cx="1754216" cy="594266"/>
          </a:xfrm>
          <a:prstGeom prst="rect">
            <a:avLst/>
          </a:prstGeom>
        </p:spPr>
      </p:pic>
    </p:spTree>
    <p:extLst>
      <p:ext uri="{BB962C8B-B14F-4D97-AF65-F5344CB8AC3E}">
        <p14:creationId xmlns:p14="http://schemas.microsoft.com/office/powerpoint/2010/main" val="32718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348FE6D-7E2B-4F51-A5BB-8CFD856487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52265"/>
            <a:ext cx="12192000" cy="3657600"/>
          </a:xfrm>
          <a:prstGeom prst="rect">
            <a:avLst/>
          </a:prstGeom>
        </p:spPr>
      </p:pic>
      <p:sp>
        <p:nvSpPr>
          <p:cNvPr id="2" name="Title 1">
            <a:extLst>
              <a:ext uri="{FF2B5EF4-FFF2-40B4-BE49-F238E27FC236}">
                <a16:creationId xmlns:a16="http://schemas.microsoft.com/office/drawing/2014/main" id="{61AF3065-613F-43C2-AE99-A08B6D165FBC}"/>
              </a:ext>
            </a:extLst>
          </p:cNvPr>
          <p:cNvSpPr>
            <a:spLocks noGrp="1"/>
          </p:cNvSpPr>
          <p:nvPr>
            <p:ph type="title" hasCustomPrompt="1"/>
          </p:nvPr>
        </p:nvSpPr>
        <p:spPr>
          <a:xfrm>
            <a:off x="257594" y="2582650"/>
            <a:ext cx="5122121" cy="891381"/>
          </a:xfrm>
          <a:prstGeom prst="rect">
            <a:avLst/>
          </a:prstGeom>
        </p:spPr>
        <p:txBody>
          <a:bodyPr/>
          <a:lstStyle>
            <a:lvl1pPr>
              <a:defRPr>
                <a:solidFill>
                  <a:schemeClr val="bg1"/>
                </a:solidFill>
              </a:defRPr>
            </a:lvl1pPr>
          </a:lstStyle>
          <a:p>
            <a:r>
              <a:rPr lang="en-US" dirty="0"/>
              <a:t>Questions?</a:t>
            </a:r>
          </a:p>
        </p:txBody>
      </p:sp>
      <p:pic>
        <p:nvPicPr>
          <p:cNvPr id="4" name="Picture 3">
            <a:extLst>
              <a:ext uri="{FF2B5EF4-FFF2-40B4-BE49-F238E27FC236}">
                <a16:creationId xmlns:a16="http://schemas.microsoft.com/office/drawing/2014/main" id="{13EC075D-338B-4469-A1FE-ED72A2C569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594" y="5595438"/>
            <a:ext cx="733880" cy="772283"/>
          </a:xfrm>
          <a:prstGeom prst="rect">
            <a:avLst/>
          </a:prstGeom>
        </p:spPr>
      </p:pic>
      <p:pic>
        <p:nvPicPr>
          <p:cNvPr id="5" name="Picture 4">
            <a:extLst>
              <a:ext uri="{FF2B5EF4-FFF2-40B4-BE49-F238E27FC236}">
                <a16:creationId xmlns:a16="http://schemas.microsoft.com/office/drawing/2014/main" id="{1A18376B-80FA-4EFA-A509-289B119BAE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122" y="263285"/>
            <a:ext cx="2632784" cy="891894"/>
          </a:xfrm>
          <a:prstGeom prst="rect">
            <a:avLst/>
          </a:prstGeom>
        </p:spPr>
      </p:pic>
      <p:pic>
        <p:nvPicPr>
          <p:cNvPr id="9" name="Picture 8">
            <a:extLst>
              <a:ext uri="{FF2B5EF4-FFF2-40B4-BE49-F238E27FC236}">
                <a16:creationId xmlns:a16="http://schemas.microsoft.com/office/drawing/2014/main" id="{1E0C902F-3E3D-4C67-9E49-7C4E470D2C6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5379" b="24915"/>
          <a:stretch/>
        </p:blipFill>
        <p:spPr>
          <a:xfrm>
            <a:off x="1623621" y="5528701"/>
            <a:ext cx="1415553" cy="703625"/>
          </a:xfrm>
          <a:prstGeom prst="rect">
            <a:avLst/>
          </a:prstGeom>
        </p:spPr>
      </p:pic>
      <p:pic>
        <p:nvPicPr>
          <p:cNvPr id="1028" name="Picture 4" descr="Sponsorship - U of U School of Medicine - | University of Utah">
            <a:extLst>
              <a:ext uri="{FF2B5EF4-FFF2-40B4-BE49-F238E27FC236}">
                <a16:creationId xmlns:a16="http://schemas.microsoft.com/office/drawing/2014/main" id="{A729B8BA-6A5C-4B6F-9121-4DEAAA835D3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93767" y="5804988"/>
            <a:ext cx="1747641" cy="3531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BEB0335-FFDE-4A17-82A4-3CBCEECF00F8}"/>
              </a:ext>
            </a:extLst>
          </p:cNvPr>
          <p:cNvSpPr/>
          <p:nvPr userDrawn="1"/>
        </p:nvSpPr>
        <p:spPr>
          <a:xfrm>
            <a:off x="10346269" y="6130905"/>
            <a:ext cx="1668983" cy="523220"/>
          </a:xfrm>
          <a:prstGeom prst="rect">
            <a:avLst/>
          </a:prstGeom>
        </p:spPr>
        <p:txBody>
          <a:bodyPr wrap="none">
            <a:spAutoFit/>
          </a:bodyPr>
          <a:lstStyle/>
          <a:p>
            <a:pPr algn="ctr"/>
            <a:r>
              <a:rPr lang="en-US" sz="1400" dirty="0">
                <a:solidFill>
                  <a:schemeClr val="tx1">
                    <a:lumMod val="50000"/>
                  </a:schemeClr>
                </a:solidFill>
                <a:latin typeface="Cambria" panose="02040503050406030204" pitchFamily="18" charset="0"/>
                <a:ea typeface="Cambria" panose="02040503050406030204" pitchFamily="18" charset="0"/>
              </a:rPr>
              <a:t>VA Salt Lake City </a:t>
            </a:r>
          </a:p>
          <a:p>
            <a:pPr algn="ctr"/>
            <a:r>
              <a:rPr lang="en-US" sz="1400" dirty="0">
                <a:solidFill>
                  <a:schemeClr val="tx1">
                    <a:lumMod val="50000"/>
                  </a:schemeClr>
                </a:solidFill>
                <a:latin typeface="Cambria" panose="02040503050406030204" pitchFamily="18" charset="0"/>
                <a:ea typeface="Cambria" panose="02040503050406030204" pitchFamily="18" charset="0"/>
              </a:rPr>
              <a:t>Health Care System</a:t>
            </a:r>
          </a:p>
        </p:txBody>
      </p:sp>
      <p:pic>
        <p:nvPicPr>
          <p:cNvPr id="1030" name="Picture 6" descr="VA.gov Home | Veterans Affairs">
            <a:extLst>
              <a:ext uri="{FF2B5EF4-FFF2-40B4-BE49-F238E27FC236}">
                <a16:creationId xmlns:a16="http://schemas.microsoft.com/office/drawing/2014/main" id="{83375804-4B81-42E8-9882-4FDF646307AE}"/>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679" b="19646"/>
          <a:stretch/>
        </p:blipFill>
        <p:spPr bwMode="auto">
          <a:xfrm>
            <a:off x="10427117" y="5246486"/>
            <a:ext cx="1507289" cy="884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C376935-F042-4EE3-95C8-9583B9479F2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0" y="5752601"/>
            <a:ext cx="1254677" cy="457957"/>
          </a:xfrm>
          <a:prstGeom prst="rect">
            <a:avLst/>
          </a:prstGeom>
        </p:spPr>
      </p:pic>
      <p:pic>
        <p:nvPicPr>
          <p:cNvPr id="3" name="Picture 2">
            <a:extLst>
              <a:ext uri="{FF2B5EF4-FFF2-40B4-BE49-F238E27FC236}">
                <a16:creationId xmlns:a16="http://schemas.microsoft.com/office/drawing/2014/main" id="{FC4291E7-E481-4CB3-BAD9-6C1C2210F20D}"/>
              </a:ext>
            </a:extLst>
          </p:cNvPr>
          <p:cNvPicPr>
            <a:picLocks noChangeAspect="1"/>
          </p:cNvPicPr>
          <p:nvPr userDrawn="1"/>
        </p:nvPicPr>
        <p:blipFill rotWithShape="1">
          <a:blip r:embed="rId9"/>
          <a:srcRect l="6194" t="25259" r="3731" b="14664"/>
          <a:stretch/>
        </p:blipFill>
        <p:spPr>
          <a:xfrm>
            <a:off x="7994047" y="5752601"/>
            <a:ext cx="1800923" cy="457957"/>
          </a:xfrm>
          <a:prstGeom prst="rect">
            <a:avLst/>
          </a:prstGeom>
        </p:spPr>
      </p:pic>
    </p:spTree>
    <p:extLst>
      <p:ext uri="{BB962C8B-B14F-4D97-AF65-F5344CB8AC3E}">
        <p14:creationId xmlns:p14="http://schemas.microsoft.com/office/powerpoint/2010/main" val="8937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1F96FF-A8B8-4103-A8C2-AE2EA5566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62470"/>
            <a:ext cx="12215558" cy="3664667"/>
          </a:xfrm>
          <a:prstGeom prst="rect">
            <a:avLst/>
          </a:prstGeom>
        </p:spPr>
      </p:pic>
      <p:sp>
        <p:nvSpPr>
          <p:cNvPr id="2" name="Title 1">
            <a:extLst>
              <a:ext uri="{FF2B5EF4-FFF2-40B4-BE49-F238E27FC236}">
                <a16:creationId xmlns:a16="http://schemas.microsoft.com/office/drawing/2014/main" id="{61AF3065-613F-43C2-AE99-A08B6D165FBC}"/>
              </a:ext>
            </a:extLst>
          </p:cNvPr>
          <p:cNvSpPr>
            <a:spLocks noGrp="1"/>
          </p:cNvSpPr>
          <p:nvPr>
            <p:ph type="title" hasCustomPrompt="1"/>
          </p:nvPr>
        </p:nvSpPr>
        <p:spPr>
          <a:xfrm>
            <a:off x="257594" y="2582650"/>
            <a:ext cx="5122121" cy="891381"/>
          </a:xfrm>
          <a:prstGeom prst="rect">
            <a:avLst/>
          </a:prstGeom>
        </p:spPr>
        <p:txBody>
          <a:bodyPr/>
          <a:lstStyle>
            <a:lvl1pPr>
              <a:defRPr>
                <a:solidFill>
                  <a:schemeClr val="tx2"/>
                </a:solidFill>
              </a:defRPr>
            </a:lvl1pPr>
          </a:lstStyle>
          <a:p>
            <a:r>
              <a:rPr lang="en-US" dirty="0"/>
              <a:t>Questions?</a:t>
            </a:r>
          </a:p>
        </p:txBody>
      </p:sp>
      <p:pic>
        <p:nvPicPr>
          <p:cNvPr id="5" name="Picture 4">
            <a:extLst>
              <a:ext uri="{FF2B5EF4-FFF2-40B4-BE49-F238E27FC236}">
                <a16:creationId xmlns:a16="http://schemas.microsoft.com/office/drawing/2014/main" id="{1A18376B-80FA-4EFA-A509-289B119BAE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122" y="263285"/>
            <a:ext cx="2632784" cy="891894"/>
          </a:xfrm>
          <a:prstGeom prst="rect">
            <a:avLst/>
          </a:prstGeom>
        </p:spPr>
      </p:pic>
      <p:pic>
        <p:nvPicPr>
          <p:cNvPr id="13" name="Picture 12">
            <a:extLst>
              <a:ext uri="{FF2B5EF4-FFF2-40B4-BE49-F238E27FC236}">
                <a16:creationId xmlns:a16="http://schemas.microsoft.com/office/drawing/2014/main" id="{C09B3D83-7CC7-4BBF-AD8D-36BCCF8493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7594" y="5595438"/>
            <a:ext cx="733880" cy="772283"/>
          </a:xfrm>
          <a:prstGeom prst="rect">
            <a:avLst/>
          </a:prstGeom>
        </p:spPr>
      </p:pic>
      <p:pic>
        <p:nvPicPr>
          <p:cNvPr id="15" name="Picture 14">
            <a:extLst>
              <a:ext uri="{FF2B5EF4-FFF2-40B4-BE49-F238E27FC236}">
                <a16:creationId xmlns:a16="http://schemas.microsoft.com/office/drawing/2014/main" id="{EC4A4E39-0612-49E4-9A76-FC363E5D993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5379" b="24915"/>
          <a:stretch/>
        </p:blipFill>
        <p:spPr>
          <a:xfrm>
            <a:off x="1623621" y="5528701"/>
            <a:ext cx="1415553" cy="703625"/>
          </a:xfrm>
          <a:prstGeom prst="rect">
            <a:avLst/>
          </a:prstGeom>
        </p:spPr>
      </p:pic>
      <p:pic>
        <p:nvPicPr>
          <p:cNvPr id="16" name="Picture 4" descr="Sponsorship - U of U School of Medicine - | University of Utah">
            <a:extLst>
              <a:ext uri="{FF2B5EF4-FFF2-40B4-BE49-F238E27FC236}">
                <a16:creationId xmlns:a16="http://schemas.microsoft.com/office/drawing/2014/main" id="{35ACBB24-6AC4-472B-9465-14B7A3230BC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93767" y="5804988"/>
            <a:ext cx="1747641" cy="3531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8CD9A2C-8BAC-44BF-96C0-C68420A13AC0}"/>
              </a:ext>
            </a:extLst>
          </p:cNvPr>
          <p:cNvSpPr/>
          <p:nvPr userDrawn="1"/>
        </p:nvSpPr>
        <p:spPr>
          <a:xfrm>
            <a:off x="10346269" y="6130905"/>
            <a:ext cx="1668983" cy="523220"/>
          </a:xfrm>
          <a:prstGeom prst="rect">
            <a:avLst/>
          </a:prstGeom>
        </p:spPr>
        <p:txBody>
          <a:bodyPr wrap="none">
            <a:spAutoFit/>
          </a:bodyPr>
          <a:lstStyle/>
          <a:p>
            <a:pPr algn="ctr"/>
            <a:r>
              <a:rPr lang="en-US" sz="1400" dirty="0">
                <a:solidFill>
                  <a:schemeClr val="tx1">
                    <a:lumMod val="50000"/>
                  </a:schemeClr>
                </a:solidFill>
                <a:latin typeface="Cambria" panose="02040503050406030204" pitchFamily="18" charset="0"/>
                <a:ea typeface="Cambria" panose="02040503050406030204" pitchFamily="18" charset="0"/>
              </a:rPr>
              <a:t>VA Salt Lake City </a:t>
            </a:r>
          </a:p>
          <a:p>
            <a:pPr algn="ctr"/>
            <a:r>
              <a:rPr lang="en-US" sz="1400" dirty="0">
                <a:solidFill>
                  <a:schemeClr val="tx1">
                    <a:lumMod val="50000"/>
                  </a:schemeClr>
                </a:solidFill>
                <a:latin typeface="Cambria" panose="02040503050406030204" pitchFamily="18" charset="0"/>
                <a:ea typeface="Cambria" panose="02040503050406030204" pitchFamily="18" charset="0"/>
              </a:rPr>
              <a:t>Health Care System</a:t>
            </a:r>
          </a:p>
        </p:txBody>
      </p:sp>
      <p:pic>
        <p:nvPicPr>
          <p:cNvPr id="18" name="Picture 6" descr="VA.gov Home | Veterans Affairs">
            <a:extLst>
              <a:ext uri="{FF2B5EF4-FFF2-40B4-BE49-F238E27FC236}">
                <a16:creationId xmlns:a16="http://schemas.microsoft.com/office/drawing/2014/main" id="{A894D3D7-5618-4B0F-9DF0-241C2BDFE9B1}"/>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679" b="19646"/>
          <a:stretch/>
        </p:blipFill>
        <p:spPr bwMode="auto">
          <a:xfrm>
            <a:off x="10427117" y="5246486"/>
            <a:ext cx="1507289" cy="8844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B6A2998C-F7BA-43A6-B14F-704EB3FECD7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0" y="5752601"/>
            <a:ext cx="1254677" cy="457957"/>
          </a:xfrm>
          <a:prstGeom prst="rect">
            <a:avLst/>
          </a:prstGeom>
        </p:spPr>
      </p:pic>
      <p:pic>
        <p:nvPicPr>
          <p:cNvPr id="20" name="Picture 19">
            <a:extLst>
              <a:ext uri="{FF2B5EF4-FFF2-40B4-BE49-F238E27FC236}">
                <a16:creationId xmlns:a16="http://schemas.microsoft.com/office/drawing/2014/main" id="{DE9E6FC3-7E2E-4EDD-B11A-4760CCFA9161}"/>
              </a:ext>
            </a:extLst>
          </p:cNvPr>
          <p:cNvPicPr>
            <a:picLocks noChangeAspect="1"/>
          </p:cNvPicPr>
          <p:nvPr userDrawn="1"/>
        </p:nvPicPr>
        <p:blipFill rotWithShape="1">
          <a:blip r:embed="rId9"/>
          <a:srcRect l="6194" t="25259" r="3731" b="14664"/>
          <a:stretch/>
        </p:blipFill>
        <p:spPr>
          <a:xfrm>
            <a:off x="7994047" y="5752601"/>
            <a:ext cx="1800923" cy="457957"/>
          </a:xfrm>
          <a:prstGeom prst="rect">
            <a:avLst/>
          </a:prstGeom>
        </p:spPr>
      </p:pic>
    </p:spTree>
    <p:extLst>
      <p:ext uri="{BB962C8B-B14F-4D97-AF65-F5344CB8AC3E}">
        <p14:creationId xmlns:p14="http://schemas.microsoft.com/office/powerpoint/2010/main" val="39218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7194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75" r:id="rId3"/>
    <p:sldLayoutId id="2147483678" r:id="rId4"/>
    <p:sldLayoutId id="2147483676" r:id="rId5"/>
    <p:sldLayoutId id="2147483682" r:id="rId6"/>
    <p:sldLayoutId id="2147483664" r:id="rId7"/>
    <p:sldLayoutId id="2147483690" r:id="rId8"/>
    <p:sldLayoutId id="2147483691" r:id="rId9"/>
    <p:sldLayoutId id="2147483692" r:id="rId10"/>
    <p:sldLayoutId id="2147483694" r:id="rId11"/>
    <p:sldLayoutId id="2147483695" r:id="rId12"/>
    <p:sldLayoutId id="214748369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9576" rtl="0" eaLnBrk="1" latinLnBrk="0" hangingPunct="1">
        <a:spcBef>
          <a:spcPct val="0"/>
        </a:spcBef>
        <a:buNone/>
        <a:defRPr sz="3733" b="0" i="0" kern="1200" cap="all" baseline="0">
          <a:solidFill>
            <a:srgbClr val="B01C32"/>
          </a:solidFill>
          <a:latin typeface="Century Gothic" charset="0"/>
          <a:ea typeface="+mj-ea"/>
          <a:cs typeface="Avenir"/>
        </a:defRPr>
      </a:lvl1pPr>
    </p:titleStyle>
    <p:bodyStyle>
      <a:lvl1pPr marL="457182" indent="-457182" algn="l" defTabSz="609576" rtl="0" eaLnBrk="1" latinLnBrk="0" hangingPunct="1">
        <a:spcBef>
          <a:spcPct val="20000"/>
        </a:spcBef>
        <a:buFont typeface="Arial"/>
        <a:buChar char="•"/>
        <a:defRPr sz="3733" b="0" i="0" kern="1200" baseline="0">
          <a:solidFill>
            <a:schemeClr val="tx1">
              <a:lumMod val="65000"/>
              <a:lumOff val="35000"/>
            </a:schemeClr>
          </a:solidFill>
          <a:latin typeface="Century Gothic" charset="0"/>
          <a:ea typeface="+mn-ea"/>
          <a:cs typeface="Avenir"/>
        </a:defRPr>
      </a:lvl1pPr>
      <a:lvl2pPr marL="990560" indent="-380985" algn="l" defTabSz="609576"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mn-ea"/>
          <a:cs typeface="Avenir"/>
        </a:defRPr>
      </a:lvl2pPr>
      <a:lvl3pPr marL="1523939" indent="-304788" algn="l" defTabSz="609576" rtl="0" eaLnBrk="1" latinLnBrk="0" hangingPunct="1">
        <a:spcBef>
          <a:spcPct val="20000"/>
        </a:spcBef>
        <a:buFont typeface="Arial"/>
        <a:buChar char="•"/>
        <a:defRPr sz="2667" b="0" i="0" kern="1200" baseline="0">
          <a:solidFill>
            <a:schemeClr val="tx1">
              <a:lumMod val="65000"/>
              <a:lumOff val="35000"/>
            </a:schemeClr>
          </a:solidFill>
          <a:latin typeface="Century Gothic" charset="0"/>
          <a:ea typeface="Century Gothic" charset="0"/>
          <a:cs typeface="Century Gothic" charset="0"/>
        </a:defRPr>
      </a:lvl3pPr>
      <a:lvl4pPr marL="2133515" indent="-304788" algn="l" defTabSz="609576" rtl="0" eaLnBrk="1" latinLnBrk="0" hangingPunct="1">
        <a:spcBef>
          <a:spcPct val="20000"/>
        </a:spcBef>
        <a:buFont typeface="Arial"/>
        <a:buChar char="–"/>
        <a:defRPr sz="2133" b="0" i="0" kern="1200" baseline="0">
          <a:solidFill>
            <a:schemeClr val="tx1">
              <a:lumMod val="65000"/>
              <a:lumOff val="35000"/>
            </a:schemeClr>
          </a:solidFill>
          <a:latin typeface="Century Gothic" charset="0"/>
          <a:ea typeface="+mn-ea"/>
          <a:cs typeface="Avenir"/>
        </a:defRPr>
      </a:lvl4pPr>
      <a:lvl5pPr marL="2743090" indent="-304788" algn="l" defTabSz="609576"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00" kern="1200">
          <a:solidFill>
            <a:schemeClr val="tx1"/>
          </a:solidFill>
          <a:latin typeface="+mn-lt"/>
          <a:ea typeface="+mn-ea"/>
          <a:cs typeface="+mn-cs"/>
        </a:defRPr>
      </a:lvl1pPr>
      <a:lvl2pPr marL="609576" algn="l" defTabSz="609576" rtl="0" eaLnBrk="1" latinLnBrk="0" hangingPunct="1">
        <a:defRPr sz="2400" kern="1200">
          <a:solidFill>
            <a:schemeClr val="tx1"/>
          </a:solidFill>
          <a:latin typeface="+mn-lt"/>
          <a:ea typeface="+mn-ea"/>
          <a:cs typeface="+mn-cs"/>
        </a:defRPr>
      </a:lvl2pPr>
      <a:lvl3pPr marL="1219151" algn="l" defTabSz="609576" rtl="0" eaLnBrk="1" latinLnBrk="0" hangingPunct="1">
        <a:defRPr sz="2400" kern="1200">
          <a:solidFill>
            <a:schemeClr val="tx1"/>
          </a:solidFill>
          <a:latin typeface="+mn-lt"/>
          <a:ea typeface="+mn-ea"/>
          <a:cs typeface="+mn-cs"/>
        </a:defRPr>
      </a:lvl3pPr>
      <a:lvl4pPr marL="1828727" algn="l" defTabSz="609576" rtl="0" eaLnBrk="1" latinLnBrk="0" hangingPunct="1">
        <a:defRPr sz="2400" kern="1200">
          <a:solidFill>
            <a:schemeClr val="tx1"/>
          </a:solidFill>
          <a:latin typeface="+mn-lt"/>
          <a:ea typeface="+mn-ea"/>
          <a:cs typeface="+mn-cs"/>
        </a:defRPr>
      </a:lvl4pPr>
      <a:lvl5pPr marL="2438302" algn="l" defTabSz="609576" rtl="0" eaLnBrk="1" latinLnBrk="0" hangingPunct="1">
        <a:defRPr sz="2400" kern="1200">
          <a:solidFill>
            <a:schemeClr val="tx1"/>
          </a:solidFill>
          <a:latin typeface="+mn-lt"/>
          <a:ea typeface="+mn-ea"/>
          <a:cs typeface="+mn-cs"/>
        </a:defRPr>
      </a:lvl5pPr>
      <a:lvl6pPr marL="3047878" algn="l" defTabSz="609576" rtl="0" eaLnBrk="1" latinLnBrk="0" hangingPunct="1">
        <a:defRPr sz="2400" kern="1200">
          <a:solidFill>
            <a:schemeClr val="tx1"/>
          </a:solidFill>
          <a:latin typeface="+mn-lt"/>
          <a:ea typeface="+mn-ea"/>
          <a:cs typeface="+mn-cs"/>
        </a:defRPr>
      </a:lvl6pPr>
      <a:lvl7pPr marL="3657454" algn="l" defTabSz="609576" rtl="0" eaLnBrk="1" latinLnBrk="0" hangingPunct="1">
        <a:defRPr sz="2400" kern="1200">
          <a:solidFill>
            <a:schemeClr val="tx1"/>
          </a:solidFill>
          <a:latin typeface="+mn-lt"/>
          <a:ea typeface="+mn-ea"/>
          <a:cs typeface="+mn-cs"/>
        </a:defRPr>
      </a:lvl7pPr>
      <a:lvl8pPr marL="4267029" algn="l" defTabSz="609576" rtl="0" eaLnBrk="1" latinLnBrk="0" hangingPunct="1">
        <a:defRPr sz="2400" kern="1200">
          <a:solidFill>
            <a:schemeClr val="tx1"/>
          </a:solidFill>
          <a:latin typeface="+mn-lt"/>
          <a:ea typeface="+mn-ea"/>
          <a:cs typeface="+mn-cs"/>
        </a:defRPr>
      </a:lvl8pPr>
      <a:lvl9pPr marL="4876605" algn="l" defTabSz="60957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orient="horz" pos="49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50942"/>
      </p:ext>
    </p:extLst>
  </p:cSld>
  <p:clrMap bg1="lt1" tx1="dk1" bg2="lt2" tx2="dk2" accent1="accent1" accent2="accent2" accent3="accent3" accent4="accent4" accent5="accent5" accent6="accent6" hlink="hlink" folHlink="folHlink"/>
  <p:sldLayoutIdLst>
    <p:sldLayoutId id="2147483697" r:id="rId1"/>
    <p:sldLayoutId id="214748369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2" rtl="0" eaLnBrk="1" latinLnBrk="0" hangingPunct="1">
        <a:spcBef>
          <a:spcPct val="0"/>
        </a:spcBef>
        <a:buNone/>
        <a:defRPr sz="2800" b="0" i="0" kern="1200" cap="all" baseline="0">
          <a:solidFill>
            <a:srgbClr val="B01C32"/>
          </a:solidFill>
          <a:latin typeface="Century Gothic" charset="0"/>
          <a:ea typeface="+mj-ea"/>
          <a:cs typeface="Avenir"/>
        </a:defRPr>
      </a:lvl1pPr>
    </p:titleStyle>
    <p:bodyStyle>
      <a:lvl1pPr marL="342886" indent="-342886" algn="l" defTabSz="457182" rtl="0" eaLnBrk="1" latinLnBrk="0" hangingPunct="1">
        <a:spcBef>
          <a:spcPct val="20000"/>
        </a:spcBef>
        <a:buFont typeface="Arial"/>
        <a:buChar char="•"/>
        <a:defRPr sz="2800" b="0" i="0" kern="1200" baseline="0">
          <a:solidFill>
            <a:schemeClr val="tx1">
              <a:lumMod val="65000"/>
              <a:lumOff val="35000"/>
            </a:schemeClr>
          </a:solidFill>
          <a:latin typeface="Century Gothic" charset="0"/>
          <a:ea typeface="+mn-ea"/>
          <a:cs typeface="Avenir"/>
        </a:defRPr>
      </a:lvl1pPr>
      <a:lvl2pPr marL="742920" indent="-285739" algn="l" defTabSz="457182"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mn-ea"/>
          <a:cs typeface="Avenir"/>
        </a:defRPr>
      </a:lvl2pPr>
      <a:lvl3pPr marL="1142954" indent="-228591" algn="l" defTabSz="457182" rtl="0" eaLnBrk="1" latinLnBrk="0" hangingPunct="1">
        <a:spcBef>
          <a:spcPct val="20000"/>
        </a:spcBef>
        <a:buFont typeface="Arial"/>
        <a:buChar char="•"/>
        <a:defRPr sz="2000" b="0" i="0" kern="1200" baseline="0">
          <a:solidFill>
            <a:schemeClr val="tx1">
              <a:lumMod val="65000"/>
              <a:lumOff val="35000"/>
            </a:schemeClr>
          </a:solidFill>
          <a:latin typeface="Century Gothic" charset="0"/>
          <a:ea typeface="Century Gothic" charset="0"/>
          <a:cs typeface="Century Gothic" charset="0"/>
        </a:defRPr>
      </a:lvl3pPr>
      <a:lvl4pPr marL="1600136" indent="-228591" algn="l" defTabSz="457182"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a:defRPr>
      </a:lvl4pPr>
      <a:lvl5pPr marL="2057318" indent="-228591" algn="l" defTabSz="457182" rtl="0" eaLnBrk="1" latinLnBrk="0" hangingPunct="1">
        <a:spcBef>
          <a:spcPct val="20000"/>
        </a:spcBef>
        <a:buFont typeface="Arial"/>
        <a:buChar char="»"/>
        <a:defRPr sz="1200" b="0" i="0" kern="1200" baseline="0">
          <a:solidFill>
            <a:schemeClr val="tx1">
              <a:lumMod val="65000"/>
              <a:lumOff val="35000"/>
            </a:schemeClr>
          </a:solidFill>
          <a:latin typeface="Century Gothic" charset="0"/>
          <a:ea typeface="+mn-ea"/>
          <a:cs typeface="Avenir"/>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p15:clr>
            <a:srgbClr val="F26B43"/>
          </p15:clr>
        </p15:guide>
        <p15:guide id="2" orient="horz" pos="49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ccts.uic.edu/resources/cirtification/"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gslc.utah.edu/Community-Guidebook.pdf" TargetMode="External"/><Relationship Id="rId2" Type="http://schemas.openxmlformats.org/officeDocument/2006/relationships/hyperlink" Target="https://www.gslc.utah.edu/Researcher-Guidebook.pdf" TargetMode="External"/><Relationship Id="rId1" Type="http://schemas.openxmlformats.org/officeDocument/2006/relationships/slideLayout" Target="../slideLayouts/slideLayout6.xml"/><Relationship Id="rId4" Type="http://schemas.openxmlformats.org/officeDocument/2006/relationships/hyperlink" Target="https://www.gslc.utah.edu/PFAC-Guidebook.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ctsi.utah.edu/cores-and-services/ccet"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ctsi.utah.edu/administration/internal-funding-opportunities/capp/award-recipients" TargetMode="External"/><Relationship Id="rId2" Type="http://schemas.openxmlformats.org/officeDocument/2006/relationships/hyperlink" Target="https://ctsi.utah.edu/documents/capp-foa-document-0728"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54CC9EF-10C6-4E99-AC9A-ADC2C0DF6D80}"/>
              </a:ext>
            </a:extLst>
          </p:cNvPr>
          <p:cNvSpPr>
            <a:spLocks noGrp="1"/>
          </p:cNvSpPr>
          <p:nvPr>
            <p:ph type="subTitle" idx="1"/>
          </p:nvPr>
        </p:nvSpPr>
        <p:spPr>
          <a:xfrm>
            <a:off x="281152" y="4061930"/>
            <a:ext cx="5645794" cy="774230"/>
          </a:xfrm>
        </p:spPr>
        <p:txBody>
          <a:bodyPr>
            <a:noAutofit/>
          </a:bodyPr>
          <a:lstStyle/>
          <a:p>
            <a:r>
              <a:rPr lang="en-US" sz="2000" dirty="0"/>
              <a:t>Utah CTSI Community and Academic Partnership Pilot (CAPP) Program</a:t>
            </a:r>
          </a:p>
        </p:txBody>
      </p:sp>
      <p:sp>
        <p:nvSpPr>
          <p:cNvPr id="4" name="Title 3">
            <a:extLst>
              <a:ext uri="{FF2B5EF4-FFF2-40B4-BE49-F238E27FC236}">
                <a16:creationId xmlns:a16="http://schemas.microsoft.com/office/drawing/2014/main" id="{17B8994D-D736-497C-9285-6CA982E064EB}"/>
              </a:ext>
            </a:extLst>
          </p:cNvPr>
          <p:cNvSpPr>
            <a:spLocks noGrp="1"/>
          </p:cNvSpPr>
          <p:nvPr>
            <p:ph type="title"/>
          </p:nvPr>
        </p:nvSpPr>
        <p:spPr/>
        <p:txBody>
          <a:bodyPr/>
          <a:lstStyle/>
          <a:p>
            <a:r>
              <a:rPr lang="en-US" dirty="0"/>
              <a:t>CAPP FOA APPLICATION</a:t>
            </a:r>
          </a:p>
        </p:txBody>
      </p:sp>
      <p:sp>
        <p:nvSpPr>
          <p:cNvPr id="6" name="Subtitle 4">
            <a:extLst>
              <a:ext uri="{FF2B5EF4-FFF2-40B4-BE49-F238E27FC236}">
                <a16:creationId xmlns:a16="http://schemas.microsoft.com/office/drawing/2014/main" id="{3B2450F3-6389-4F0D-A4DF-3EAD9485B011}"/>
              </a:ext>
            </a:extLst>
          </p:cNvPr>
          <p:cNvSpPr txBox="1">
            <a:spLocks/>
          </p:cNvSpPr>
          <p:nvPr/>
        </p:nvSpPr>
        <p:spPr>
          <a:xfrm>
            <a:off x="1168400" y="5535130"/>
            <a:ext cx="8077200" cy="774230"/>
          </a:xfrm>
          <a:prstGeom prst="rect">
            <a:avLst/>
          </a:prstGeom>
        </p:spPr>
        <p:txBody>
          <a:bodyPr>
            <a:noAutofit/>
          </a:bodyPr>
          <a:lstStyle>
            <a:lvl1pPr marL="0" indent="0" algn="ctr" defTabSz="609576" rtl="0" eaLnBrk="1" latinLnBrk="0" hangingPunct="1">
              <a:spcBef>
                <a:spcPct val="20000"/>
              </a:spcBef>
              <a:buFont typeface="Arial"/>
              <a:buNone/>
              <a:defRPr sz="1333" b="0" i="0" kern="1200" cap="all" baseline="0">
                <a:solidFill>
                  <a:schemeClr val="bg1"/>
                </a:solidFill>
                <a:latin typeface="Century Gothic Bold Italic" charset="0"/>
                <a:ea typeface="+mn-ea"/>
                <a:cs typeface="Avenir"/>
              </a:defRPr>
            </a:lvl1pPr>
            <a:lvl2pPr marL="609576" indent="0" algn="ctr" defTabSz="609576" rtl="0" eaLnBrk="1" latinLnBrk="0" hangingPunct="1">
              <a:spcBef>
                <a:spcPct val="20000"/>
              </a:spcBef>
              <a:buFont typeface="Arial"/>
              <a:buNone/>
              <a:defRPr sz="3200" b="0" i="0" kern="1200" baseline="0">
                <a:solidFill>
                  <a:schemeClr val="tx1">
                    <a:tint val="75000"/>
                  </a:schemeClr>
                </a:solidFill>
                <a:latin typeface="Century Gothic" charset="0"/>
                <a:ea typeface="+mn-ea"/>
                <a:cs typeface="Avenir"/>
              </a:defRPr>
            </a:lvl2pPr>
            <a:lvl3pPr marL="1219151" indent="0" algn="ctr" defTabSz="609576" rtl="0" eaLnBrk="1" latinLnBrk="0" hangingPunct="1">
              <a:spcBef>
                <a:spcPct val="20000"/>
              </a:spcBef>
              <a:buFont typeface="Arial"/>
              <a:buNone/>
              <a:defRPr sz="2667" b="0" i="0" kern="1200" baseline="0">
                <a:solidFill>
                  <a:schemeClr val="tx1">
                    <a:tint val="75000"/>
                  </a:schemeClr>
                </a:solidFill>
                <a:latin typeface="Century Gothic" charset="0"/>
                <a:ea typeface="Century Gothic" charset="0"/>
                <a:cs typeface="Century Gothic" charset="0"/>
              </a:defRPr>
            </a:lvl3pPr>
            <a:lvl4pPr marL="1828727" indent="0" algn="ctr" defTabSz="609576" rtl="0" eaLnBrk="1" latinLnBrk="0" hangingPunct="1">
              <a:spcBef>
                <a:spcPct val="20000"/>
              </a:spcBef>
              <a:buFont typeface="Arial"/>
              <a:buNone/>
              <a:defRPr sz="2133" b="0" i="0" kern="1200" baseline="0">
                <a:solidFill>
                  <a:schemeClr val="tx1">
                    <a:tint val="75000"/>
                  </a:schemeClr>
                </a:solidFill>
                <a:latin typeface="Century Gothic" charset="0"/>
                <a:ea typeface="+mn-ea"/>
                <a:cs typeface="Avenir"/>
              </a:defRPr>
            </a:lvl4pPr>
            <a:lvl5pPr marL="2438302" indent="0" algn="ctr" defTabSz="609576" rtl="0" eaLnBrk="1" latinLnBrk="0" hangingPunct="1">
              <a:spcBef>
                <a:spcPct val="20000"/>
              </a:spcBef>
              <a:buFont typeface="Arial"/>
              <a:buNone/>
              <a:defRPr sz="1600" b="0" i="0" kern="1200" baseline="0">
                <a:solidFill>
                  <a:schemeClr val="tx1">
                    <a:tint val="75000"/>
                  </a:schemeClr>
                </a:solidFill>
                <a:latin typeface="Century Gothic" charset="0"/>
                <a:ea typeface="+mn-ea"/>
                <a:cs typeface="Avenir"/>
              </a:defRPr>
            </a:lvl5pPr>
            <a:lvl6pPr marL="3047878"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454"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29"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05" indent="0" algn="ctr" defTabSz="609576" rtl="0" eaLnBrk="1" latinLnBrk="0" hangingPunct="1">
              <a:spcBef>
                <a:spcPct val="20000"/>
              </a:spcBef>
              <a:buFont typeface="Arial"/>
              <a:buNone/>
              <a:defRPr sz="2667" kern="1200">
                <a:solidFill>
                  <a:schemeClr val="tx1">
                    <a:tint val="75000"/>
                  </a:schemeClr>
                </a:solidFill>
                <a:latin typeface="+mn-lt"/>
                <a:ea typeface="+mn-ea"/>
                <a:cs typeface="+mn-cs"/>
              </a:defRPr>
            </a:lvl9pPr>
          </a:lstStyle>
          <a:p>
            <a:r>
              <a:rPr lang="en-US" sz="1900" dirty="0">
                <a:solidFill>
                  <a:schemeClr val="tx1"/>
                </a:solidFill>
              </a:rPr>
              <a:t>Presentation by CAPP Pilot Director </a:t>
            </a:r>
          </a:p>
          <a:p>
            <a:r>
              <a:rPr lang="en-US" sz="2000" dirty="0">
                <a:solidFill>
                  <a:schemeClr val="tx1"/>
                </a:solidFill>
              </a:rPr>
              <a:t>Louisa A. Stark, PhD</a:t>
            </a:r>
          </a:p>
        </p:txBody>
      </p:sp>
    </p:spTree>
    <p:extLst>
      <p:ext uri="{BB962C8B-B14F-4D97-AF65-F5344CB8AC3E}">
        <p14:creationId xmlns:p14="http://schemas.microsoft.com/office/powerpoint/2010/main" val="312064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3127-391D-C642-F03A-3BF199AC4118}"/>
              </a:ext>
            </a:extLst>
          </p:cNvPr>
          <p:cNvSpPr>
            <a:spLocks noGrp="1"/>
          </p:cNvSpPr>
          <p:nvPr>
            <p:ph type="title"/>
          </p:nvPr>
        </p:nvSpPr>
        <p:spPr/>
        <p:txBody>
          <a:bodyPr/>
          <a:lstStyle/>
          <a:p>
            <a:r>
              <a:rPr lang="en-US" dirty="0"/>
              <a:t>Understand &amp; reduce health disparities</a:t>
            </a:r>
          </a:p>
        </p:txBody>
      </p:sp>
      <p:sp>
        <p:nvSpPr>
          <p:cNvPr id="3" name="Content Placeholder 2">
            <a:extLst>
              <a:ext uri="{FF2B5EF4-FFF2-40B4-BE49-F238E27FC236}">
                <a16:creationId xmlns:a16="http://schemas.microsoft.com/office/drawing/2014/main" id="{C8C28901-0AD9-60F0-5F6D-6273B46D0CA1}"/>
              </a:ext>
            </a:extLst>
          </p:cNvPr>
          <p:cNvSpPr>
            <a:spLocks noGrp="1"/>
          </p:cNvSpPr>
          <p:nvPr>
            <p:ph sz="half" idx="1"/>
          </p:nvPr>
        </p:nvSpPr>
        <p:spPr/>
        <p:txBody>
          <a:bodyPr>
            <a:normAutofit/>
          </a:bodyPr>
          <a:lstStyle/>
          <a:p>
            <a:r>
              <a:rPr lang="en-US" dirty="0"/>
              <a:t>Understand and alleviate inequities in health and health care</a:t>
            </a:r>
          </a:p>
          <a:p>
            <a:pPr lvl="1"/>
            <a:r>
              <a:rPr lang="en-US" dirty="0"/>
              <a:t>Focus on racial/ethnic minoritized groups, rural populations, &amp; groups who experience social and economic disadvantages and barriers to health or health care </a:t>
            </a:r>
          </a:p>
          <a:p>
            <a:pPr lvl="2"/>
            <a:r>
              <a:rPr lang="en-US" i="1" dirty="0"/>
              <a:t>(examples on next slide)</a:t>
            </a:r>
          </a:p>
        </p:txBody>
      </p:sp>
      <p:sp>
        <p:nvSpPr>
          <p:cNvPr id="4" name="Text Placeholder 3">
            <a:extLst>
              <a:ext uri="{FF2B5EF4-FFF2-40B4-BE49-F238E27FC236}">
                <a16:creationId xmlns:a16="http://schemas.microsoft.com/office/drawing/2014/main" id="{1AE71362-98B4-0759-A7A3-67BC909C0FC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6855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3BEA-1BCE-1130-5D21-84C4852EA318}"/>
              </a:ext>
            </a:extLst>
          </p:cNvPr>
          <p:cNvSpPr>
            <a:spLocks noGrp="1"/>
          </p:cNvSpPr>
          <p:nvPr>
            <p:ph type="title"/>
          </p:nvPr>
        </p:nvSpPr>
        <p:spPr/>
        <p:txBody>
          <a:bodyPr/>
          <a:lstStyle/>
          <a:p>
            <a:r>
              <a:rPr lang="en-US" dirty="0"/>
              <a:t>Understand &amp; reduce health disparities</a:t>
            </a:r>
          </a:p>
        </p:txBody>
      </p:sp>
      <p:sp>
        <p:nvSpPr>
          <p:cNvPr id="3" name="Content Placeholder 2">
            <a:extLst>
              <a:ext uri="{FF2B5EF4-FFF2-40B4-BE49-F238E27FC236}">
                <a16:creationId xmlns:a16="http://schemas.microsoft.com/office/drawing/2014/main" id="{10ECFD82-BDB1-B567-5B86-8F0C23194BAB}"/>
              </a:ext>
            </a:extLst>
          </p:cNvPr>
          <p:cNvSpPr>
            <a:spLocks noGrp="1"/>
          </p:cNvSpPr>
          <p:nvPr>
            <p:ph sz="half" idx="1"/>
          </p:nvPr>
        </p:nvSpPr>
        <p:spPr>
          <a:xfrm>
            <a:off x="338667" y="1058333"/>
            <a:ext cx="11686756" cy="4830692"/>
          </a:xfrm>
        </p:spPr>
        <p:txBody>
          <a:bodyPr>
            <a:normAutofit fontScale="92500" lnSpcReduction="10000"/>
          </a:bodyPr>
          <a:lstStyle/>
          <a:p>
            <a:r>
              <a:rPr lang="en-US" dirty="0"/>
              <a:t>Examples of types projects:</a:t>
            </a:r>
          </a:p>
          <a:p>
            <a:pPr lvl="1"/>
            <a:r>
              <a:rPr lang="en-US" dirty="0"/>
              <a:t>Documenting &amp; addressing significant differences in: </a:t>
            </a:r>
          </a:p>
          <a:p>
            <a:pPr lvl="2"/>
            <a:r>
              <a:rPr lang="en-US" dirty="0"/>
              <a:t>disease incidence and prevalence</a:t>
            </a:r>
          </a:p>
          <a:p>
            <a:pPr lvl="2"/>
            <a:r>
              <a:rPr lang="en-US" dirty="0"/>
              <a:t>morbidity, mortality or survival rates</a:t>
            </a:r>
          </a:p>
          <a:p>
            <a:pPr lvl="2"/>
            <a:r>
              <a:rPr lang="en-US" dirty="0"/>
              <a:t>health care delivery and uptake</a:t>
            </a:r>
          </a:p>
          <a:p>
            <a:pPr lvl="1"/>
            <a:r>
              <a:rPr lang="en-US" dirty="0"/>
              <a:t>Understanding social determinants of health, how they contribute to health, and addressing them</a:t>
            </a:r>
          </a:p>
          <a:p>
            <a:pPr lvl="1"/>
            <a:r>
              <a:rPr lang="en-US" dirty="0"/>
              <a:t>Developing/testing approaches to reduce inequities and increase equity in health care delivery or health outcomes</a:t>
            </a:r>
          </a:p>
          <a:p>
            <a:pPr lvl="1"/>
            <a:endParaRPr lang="en-US" dirty="0"/>
          </a:p>
        </p:txBody>
      </p:sp>
      <p:sp>
        <p:nvSpPr>
          <p:cNvPr id="4" name="Text Placeholder 3">
            <a:extLst>
              <a:ext uri="{FF2B5EF4-FFF2-40B4-BE49-F238E27FC236}">
                <a16:creationId xmlns:a16="http://schemas.microsoft.com/office/drawing/2014/main" id="{A7CD371B-08C1-0BA2-8284-6D918CD8F08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425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C403-9815-CCCD-FF8F-0599724C5ABC}"/>
              </a:ext>
            </a:extLst>
          </p:cNvPr>
          <p:cNvSpPr>
            <a:spLocks noGrp="1"/>
          </p:cNvSpPr>
          <p:nvPr>
            <p:ph type="title"/>
          </p:nvPr>
        </p:nvSpPr>
        <p:spPr/>
        <p:txBody>
          <a:bodyPr/>
          <a:lstStyle/>
          <a:p>
            <a:r>
              <a:rPr lang="en-US" dirty="0"/>
              <a:t>Essential components of CAPP Projects</a:t>
            </a:r>
          </a:p>
        </p:txBody>
      </p:sp>
      <p:sp>
        <p:nvSpPr>
          <p:cNvPr id="3" name="Content Placeholder 2">
            <a:extLst>
              <a:ext uri="{FF2B5EF4-FFF2-40B4-BE49-F238E27FC236}">
                <a16:creationId xmlns:a16="http://schemas.microsoft.com/office/drawing/2014/main" id="{EE1AD22F-6FA0-C87A-4723-B48CFD2E27C8}"/>
              </a:ext>
            </a:extLst>
          </p:cNvPr>
          <p:cNvSpPr>
            <a:spLocks noGrp="1"/>
          </p:cNvSpPr>
          <p:nvPr>
            <p:ph sz="half" idx="1"/>
          </p:nvPr>
        </p:nvSpPr>
        <p:spPr/>
        <p:txBody>
          <a:bodyPr/>
          <a:lstStyle/>
          <a:p>
            <a:r>
              <a:rPr lang="en-US" dirty="0"/>
              <a:t>Close and equitable collaboration between the community and academic partners</a:t>
            </a:r>
          </a:p>
          <a:p>
            <a:pPr lvl="1"/>
            <a:r>
              <a:rPr lang="en-US" dirty="0"/>
              <a:t>Collaboration from the beginning and throughout the project planning and implementation</a:t>
            </a:r>
          </a:p>
          <a:p>
            <a:pPr lvl="1"/>
            <a:r>
              <a:rPr lang="en-US" dirty="0"/>
              <a:t>Both community and academic Principal Investigators on the project</a:t>
            </a:r>
          </a:p>
          <a:p>
            <a:pPr lvl="1"/>
            <a:r>
              <a:rPr lang="en-US" dirty="0"/>
              <a:t>Equitable funding and compensation</a:t>
            </a:r>
          </a:p>
          <a:p>
            <a:pPr lvl="1"/>
            <a:endParaRPr lang="en-US" dirty="0"/>
          </a:p>
          <a:p>
            <a:endParaRPr lang="en-US" dirty="0"/>
          </a:p>
        </p:txBody>
      </p:sp>
      <p:sp>
        <p:nvSpPr>
          <p:cNvPr id="4" name="Text Placeholder 3">
            <a:extLst>
              <a:ext uri="{FF2B5EF4-FFF2-40B4-BE49-F238E27FC236}">
                <a16:creationId xmlns:a16="http://schemas.microsoft.com/office/drawing/2014/main" id="{71090891-2C6B-F554-83F3-186BEB41D27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450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Collaborating for a win-win project</a:t>
            </a:r>
          </a:p>
        </p:txBody>
      </p:sp>
    </p:spTree>
    <p:extLst>
      <p:ext uri="{BB962C8B-B14F-4D97-AF65-F5344CB8AC3E}">
        <p14:creationId xmlns:p14="http://schemas.microsoft.com/office/powerpoint/2010/main" val="11327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5DC9-6AAB-3FFD-617B-789F8773367C}"/>
              </a:ext>
            </a:extLst>
          </p:cNvPr>
          <p:cNvSpPr>
            <a:spLocks noGrp="1"/>
          </p:cNvSpPr>
          <p:nvPr>
            <p:ph type="title"/>
          </p:nvPr>
        </p:nvSpPr>
        <p:spPr/>
        <p:txBody>
          <a:bodyPr/>
          <a:lstStyle/>
          <a:p>
            <a:r>
              <a:rPr lang="en-US" dirty="0"/>
              <a:t>components of a win-win project</a:t>
            </a:r>
          </a:p>
        </p:txBody>
      </p:sp>
      <p:graphicFrame>
        <p:nvGraphicFramePr>
          <p:cNvPr id="5" name="Table 5">
            <a:extLst>
              <a:ext uri="{FF2B5EF4-FFF2-40B4-BE49-F238E27FC236}">
                <a16:creationId xmlns:a16="http://schemas.microsoft.com/office/drawing/2014/main" id="{CFC956F8-B37B-2227-BAEF-F06A7F147A6D}"/>
              </a:ext>
            </a:extLst>
          </p:cNvPr>
          <p:cNvGraphicFramePr>
            <a:graphicFrameLocks noGrp="1"/>
          </p:cNvGraphicFramePr>
          <p:nvPr>
            <p:ph sz="half" idx="1"/>
            <p:extLst>
              <p:ext uri="{D42A27DB-BD31-4B8C-83A1-F6EECF244321}">
                <p14:modId xmlns:p14="http://schemas.microsoft.com/office/powerpoint/2010/main" val="1586833129"/>
              </p:ext>
            </p:extLst>
          </p:nvPr>
        </p:nvGraphicFramePr>
        <p:xfrm>
          <a:off x="338138" y="1058863"/>
          <a:ext cx="11461750" cy="3474720"/>
        </p:xfrm>
        <a:graphic>
          <a:graphicData uri="http://schemas.openxmlformats.org/drawingml/2006/table">
            <a:tbl>
              <a:tblPr firstRow="1" bandRow="1">
                <a:tableStyleId>{5C22544A-7EE6-4342-B048-85BDC9FD1C3A}</a:tableStyleId>
              </a:tblPr>
              <a:tblGrid>
                <a:gridCol w="5730875">
                  <a:extLst>
                    <a:ext uri="{9D8B030D-6E8A-4147-A177-3AD203B41FA5}">
                      <a16:colId xmlns:a16="http://schemas.microsoft.com/office/drawing/2014/main" val="2635688085"/>
                    </a:ext>
                  </a:extLst>
                </a:gridCol>
                <a:gridCol w="5730875">
                  <a:extLst>
                    <a:ext uri="{9D8B030D-6E8A-4147-A177-3AD203B41FA5}">
                      <a16:colId xmlns:a16="http://schemas.microsoft.com/office/drawing/2014/main" val="2939615147"/>
                    </a:ext>
                  </a:extLst>
                </a:gridCol>
              </a:tblGrid>
              <a:tr h="370840">
                <a:tc>
                  <a:txBody>
                    <a:bodyPr/>
                    <a:lstStyle/>
                    <a:p>
                      <a:r>
                        <a:rPr lang="en-US" dirty="0"/>
                        <a:t>Community</a:t>
                      </a:r>
                    </a:p>
                  </a:txBody>
                  <a:tcPr/>
                </a:tc>
                <a:tc>
                  <a:txBody>
                    <a:bodyPr/>
                    <a:lstStyle/>
                    <a:p>
                      <a:r>
                        <a:rPr lang="en-US" dirty="0"/>
                        <a:t>Academic</a:t>
                      </a:r>
                    </a:p>
                  </a:txBody>
                  <a:tcPr/>
                </a:tc>
                <a:extLst>
                  <a:ext uri="{0D108BD9-81ED-4DB2-BD59-A6C34878D82A}">
                    <a16:rowId xmlns:a16="http://schemas.microsoft.com/office/drawing/2014/main" val="3504267741"/>
                  </a:ext>
                </a:extLst>
              </a:tr>
              <a:tr h="370840">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sz="2400" dirty="0"/>
                        <a:t>Addresses a community-identified need</a:t>
                      </a:r>
                    </a:p>
                  </a:txBody>
                  <a:tcPr/>
                </a:tc>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sz="2400" dirty="0"/>
                        <a:t>Addresses researcher interests</a:t>
                      </a:r>
                    </a:p>
                  </a:txBody>
                  <a:tcPr/>
                </a:tc>
                <a:extLst>
                  <a:ext uri="{0D108BD9-81ED-4DB2-BD59-A6C34878D82A}">
                    <a16:rowId xmlns:a16="http://schemas.microsoft.com/office/drawing/2014/main" val="4269901271"/>
                  </a:ext>
                </a:extLst>
              </a:tr>
              <a:tr h="370840">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dirty="0"/>
                        <a:t>Uses a community-appropriate design</a:t>
                      </a:r>
                    </a:p>
                  </a:txBody>
                  <a:tcPr/>
                </a:tc>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dirty="0"/>
                        <a:t>Uses rigorous research methods</a:t>
                      </a:r>
                    </a:p>
                  </a:txBody>
                  <a:tcPr/>
                </a:tc>
                <a:extLst>
                  <a:ext uri="{0D108BD9-81ED-4DB2-BD59-A6C34878D82A}">
                    <a16:rowId xmlns:a16="http://schemas.microsoft.com/office/drawing/2014/main" val="3329483420"/>
                  </a:ext>
                </a:extLst>
              </a:tr>
              <a:tr h="370840">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dirty="0"/>
                        <a:t>Increases experience with all phases of research</a:t>
                      </a:r>
                    </a:p>
                  </a:txBody>
                  <a:tcPr/>
                </a:tc>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dirty="0"/>
                        <a:t>Increases community engagement experience</a:t>
                      </a:r>
                    </a:p>
                  </a:txBody>
                  <a:tcPr/>
                </a:tc>
                <a:extLst>
                  <a:ext uri="{0D108BD9-81ED-4DB2-BD59-A6C34878D82A}">
                    <a16:rowId xmlns:a16="http://schemas.microsoft.com/office/drawing/2014/main" val="453728081"/>
                  </a:ext>
                </a:extLst>
              </a:tr>
              <a:tr h="370840">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dirty="0"/>
                        <a:t>Research findings shared with the community</a:t>
                      </a:r>
                    </a:p>
                  </a:txBody>
                  <a:tcPr/>
                </a:tc>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dirty="0"/>
                        <a:t>Research findings shared via conference presentations &amp; papers</a:t>
                      </a:r>
                    </a:p>
                  </a:txBody>
                  <a:tcPr/>
                </a:tc>
                <a:extLst>
                  <a:ext uri="{0D108BD9-81ED-4DB2-BD59-A6C34878D82A}">
                    <a16:rowId xmlns:a16="http://schemas.microsoft.com/office/drawing/2014/main" val="248764718"/>
                  </a:ext>
                </a:extLst>
              </a:tr>
              <a:tr h="370840">
                <a:tc>
                  <a:txBody>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lang="en-US" sz="2400" dirty="0"/>
                        <a:t>Leads to community benefit</a:t>
                      </a:r>
                    </a:p>
                  </a:txBody>
                  <a:tcPr/>
                </a:tc>
                <a:tc>
                  <a:txBody>
                    <a:bodyPr/>
                    <a:lstStyle/>
                    <a:p>
                      <a:r>
                        <a:rPr lang="en-US" dirty="0"/>
                        <a:t>Leads to larger grant proposals </a:t>
                      </a:r>
                    </a:p>
                  </a:txBody>
                  <a:tcPr/>
                </a:tc>
                <a:extLst>
                  <a:ext uri="{0D108BD9-81ED-4DB2-BD59-A6C34878D82A}">
                    <a16:rowId xmlns:a16="http://schemas.microsoft.com/office/drawing/2014/main" val="798337260"/>
                  </a:ext>
                </a:extLst>
              </a:tr>
            </a:tbl>
          </a:graphicData>
        </a:graphic>
      </p:graphicFrame>
    </p:spTree>
    <p:extLst>
      <p:ext uri="{BB962C8B-B14F-4D97-AF65-F5344CB8AC3E}">
        <p14:creationId xmlns:p14="http://schemas.microsoft.com/office/powerpoint/2010/main" val="31039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7F22A71-4AA3-07DA-203A-CD8C33F492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32587" y="326986"/>
            <a:ext cx="6926826" cy="6204028"/>
          </a:xfrm>
        </p:spPr>
      </p:pic>
    </p:spTree>
    <p:extLst>
      <p:ext uri="{BB962C8B-B14F-4D97-AF65-F5344CB8AC3E}">
        <p14:creationId xmlns:p14="http://schemas.microsoft.com/office/powerpoint/2010/main" val="324057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FC2F-64A0-DD83-6153-97CE56D9D814}"/>
              </a:ext>
            </a:extLst>
          </p:cNvPr>
          <p:cNvSpPr>
            <a:spLocks noGrp="1"/>
          </p:cNvSpPr>
          <p:nvPr>
            <p:ph type="title"/>
          </p:nvPr>
        </p:nvSpPr>
        <p:spPr/>
        <p:txBody>
          <a:bodyPr/>
          <a:lstStyle/>
          <a:p>
            <a:r>
              <a:rPr lang="en-US" dirty="0"/>
              <a:t>project planning &amp; grant writing</a:t>
            </a:r>
          </a:p>
        </p:txBody>
      </p:sp>
      <p:sp>
        <p:nvSpPr>
          <p:cNvPr id="3" name="Content Placeholder 2">
            <a:extLst>
              <a:ext uri="{FF2B5EF4-FFF2-40B4-BE49-F238E27FC236}">
                <a16:creationId xmlns:a16="http://schemas.microsoft.com/office/drawing/2014/main" id="{2A9C9047-E5A8-D66D-D7CD-AC564CD136B9}"/>
              </a:ext>
            </a:extLst>
          </p:cNvPr>
          <p:cNvSpPr>
            <a:spLocks noGrp="1"/>
          </p:cNvSpPr>
          <p:nvPr>
            <p:ph sz="half" idx="1"/>
          </p:nvPr>
        </p:nvSpPr>
        <p:spPr/>
        <p:txBody>
          <a:bodyPr>
            <a:normAutofit fontScale="92500" lnSpcReduction="10000"/>
          </a:bodyPr>
          <a:lstStyle/>
          <a:p>
            <a:r>
              <a:rPr lang="en-US" sz="2800" dirty="0"/>
              <a:t>Multiple meetings between MPIs to plan the project</a:t>
            </a:r>
          </a:p>
          <a:p>
            <a:pPr lvl="1"/>
            <a:r>
              <a:rPr lang="en-US" sz="2267" dirty="0"/>
              <a:t>Share preferred ways to communicate </a:t>
            </a:r>
          </a:p>
          <a:p>
            <a:endParaRPr lang="en-US" sz="2800" dirty="0"/>
          </a:p>
          <a:p>
            <a:r>
              <a:rPr lang="en-US" sz="2800" dirty="0"/>
              <a:t>Gathering input from community members on project design</a:t>
            </a:r>
          </a:p>
          <a:p>
            <a:pPr lvl="1"/>
            <a:r>
              <a:rPr lang="en-US" sz="2400" dirty="0"/>
              <a:t>Co-design with a Community Advisory Board</a:t>
            </a:r>
          </a:p>
          <a:p>
            <a:pPr lvl="1"/>
            <a:r>
              <a:rPr lang="en-US" sz="2400" dirty="0"/>
              <a:t>Focus groups, interviews, surveys</a:t>
            </a:r>
          </a:p>
          <a:p>
            <a:pPr lvl="1"/>
            <a:endParaRPr lang="en-US" sz="2400" dirty="0"/>
          </a:p>
          <a:p>
            <a:r>
              <a:rPr lang="en-US" sz="2933" dirty="0"/>
              <a:t>Collaborate in writing the grant proposal</a:t>
            </a:r>
          </a:p>
          <a:p>
            <a:pPr lvl="1"/>
            <a:r>
              <a:rPr lang="en-US" sz="2400" dirty="0"/>
              <a:t>One person drafts the entire proposal or people draft agreed-upon sections</a:t>
            </a:r>
          </a:p>
          <a:p>
            <a:pPr lvl="1"/>
            <a:r>
              <a:rPr lang="en-US" sz="2400" dirty="0"/>
              <a:t>All review and revise/edit proposal drafts</a:t>
            </a:r>
          </a:p>
          <a:p>
            <a:pPr lvl="1"/>
            <a:r>
              <a:rPr lang="en-US" sz="2400" dirty="0"/>
              <a:t>Collaborate in preparing a realistic budget that covers community partner expenses and includes appropriate participant compensation </a:t>
            </a:r>
          </a:p>
        </p:txBody>
      </p:sp>
      <p:sp>
        <p:nvSpPr>
          <p:cNvPr id="4" name="Text Placeholder 3">
            <a:extLst>
              <a:ext uri="{FF2B5EF4-FFF2-40B4-BE49-F238E27FC236}">
                <a16:creationId xmlns:a16="http://schemas.microsoft.com/office/drawing/2014/main" id="{D4E4CA17-EC06-E0AD-C1F3-B281F02AA3A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711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ED67-9ADB-5672-CDF1-651743239EBB}"/>
              </a:ext>
            </a:extLst>
          </p:cNvPr>
          <p:cNvSpPr>
            <a:spLocks noGrp="1"/>
          </p:cNvSpPr>
          <p:nvPr>
            <p:ph type="title"/>
          </p:nvPr>
        </p:nvSpPr>
        <p:spPr/>
        <p:txBody>
          <a:bodyPr/>
          <a:lstStyle/>
          <a:p>
            <a:r>
              <a:rPr lang="en-US" dirty="0"/>
              <a:t>IRB Application</a:t>
            </a:r>
          </a:p>
        </p:txBody>
      </p:sp>
      <p:sp>
        <p:nvSpPr>
          <p:cNvPr id="3" name="Content Placeholder 2">
            <a:extLst>
              <a:ext uri="{FF2B5EF4-FFF2-40B4-BE49-F238E27FC236}">
                <a16:creationId xmlns:a16="http://schemas.microsoft.com/office/drawing/2014/main" id="{7D02285C-5735-83B6-2C9C-4563A6345AFA}"/>
              </a:ext>
            </a:extLst>
          </p:cNvPr>
          <p:cNvSpPr>
            <a:spLocks noGrp="1"/>
          </p:cNvSpPr>
          <p:nvPr>
            <p:ph sz="half" idx="1"/>
          </p:nvPr>
        </p:nvSpPr>
        <p:spPr>
          <a:xfrm>
            <a:off x="338667" y="1058333"/>
            <a:ext cx="11187026" cy="4830692"/>
          </a:xfrm>
        </p:spPr>
        <p:txBody>
          <a:bodyPr/>
          <a:lstStyle/>
          <a:p>
            <a:r>
              <a:rPr lang="en-US" dirty="0"/>
              <a:t>Collaborate on developing informed consent documents and processes</a:t>
            </a:r>
          </a:p>
          <a:p>
            <a:pPr lvl="1"/>
            <a:r>
              <a:rPr lang="en-US" dirty="0"/>
              <a:t>Plain language</a:t>
            </a:r>
          </a:p>
          <a:p>
            <a:pPr lvl="1"/>
            <a:r>
              <a:rPr lang="en-US" dirty="0"/>
              <a:t>Culturally and linguistically appropriate</a:t>
            </a:r>
          </a:p>
          <a:p>
            <a:pPr lvl="1"/>
            <a:endParaRPr lang="en-US" dirty="0"/>
          </a:p>
        </p:txBody>
      </p:sp>
    </p:spTree>
    <p:extLst>
      <p:ext uri="{BB962C8B-B14F-4D97-AF65-F5344CB8AC3E}">
        <p14:creationId xmlns:p14="http://schemas.microsoft.com/office/powerpoint/2010/main" val="330436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0100-BAF4-4C74-CBE2-206E497D7218}"/>
              </a:ext>
            </a:extLst>
          </p:cNvPr>
          <p:cNvSpPr>
            <a:spLocks noGrp="1"/>
          </p:cNvSpPr>
          <p:nvPr>
            <p:ph type="title"/>
          </p:nvPr>
        </p:nvSpPr>
        <p:spPr>
          <a:xfrm>
            <a:off x="337155" y="204903"/>
            <a:ext cx="11461750" cy="549537"/>
          </a:xfrm>
        </p:spPr>
        <p:txBody>
          <a:bodyPr>
            <a:normAutofit fontScale="90000"/>
          </a:bodyPr>
          <a:lstStyle/>
          <a:p>
            <a:pPr>
              <a:lnSpc>
                <a:spcPct val="90000"/>
              </a:lnSpc>
            </a:pPr>
            <a:r>
              <a:rPr lang="en-US" sz="3200" dirty="0"/>
              <a:t>Developing focus group, interview or survey questions</a:t>
            </a:r>
          </a:p>
        </p:txBody>
      </p:sp>
      <p:sp>
        <p:nvSpPr>
          <p:cNvPr id="10" name="Content Placeholder 2">
            <a:extLst>
              <a:ext uri="{FF2B5EF4-FFF2-40B4-BE49-F238E27FC236}">
                <a16:creationId xmlns:a16="http://schemas.microsoft.com/office/drawing/2014/main" id="{9F8999DF-5674-472A-F09B-256E956FFA1C}"/>
              </a:ext>
            </a:extLst>
          </p:cNvPr>
          <p:cNvSpPr>
            <a:spLocks noGrp="1"/>
          </p:cNvSpPr>
          <p:nvPr>
            <p:ph sz="half" idx="1"/>
          </p:nvPr>
        </p:nvSpPr>
        <p:spPr>
          <a:xfrm>
            <a:off x="337155" y="1331049"/>
            <a:ext cx="11309413" cy="4848981"/>
          </a:xfrm>
        </p:spPr>
        <p:txBody>
          <a:bodyPr>
            <a:normAutofit fontScale="70000" lnSpcReduction="20000"/>
          </a:bodyPr>
          <a:lstStyle/>
          <a:p>
            <a:r>
              <a:rPr lang="en-US" dirty="0"/>
              <a:t>Use CAB or focus group(s) to inform question development and/or provide feedback on questions</a:t>
            </a:r>
          </a:p>
          <a:p>
            <a:endParaRPr lang="en-US" dirty="0"/>
          </a:p>
          <a:p>
            <a:r>
              <a:rPr lang="en-US" dirty="0"/>
              <a:t>For surveys, conduct “think-aloud” sessions with representative individuals to identify any issues in understanding the questions</a:t>
            </a:r>
          </a:p>
          <a:p>
            <a:endParaRPr lang="en-US" dirty="0"/>
          </a:p>
          <a:p>
            <a:r>
              <a:rPr lang="en-US" dirty="0"/>
              <a:t>Consider using validated surveys from published research studies</a:t>
            </a:r>
          </a:p>
          <a:p>
            <a:endParaRPr lang="en-US" dirty="0"/>
          </a:p>
          <a:p>
            <a:r>
              <a:rPr lang="en-US" dirty="0"/>
              <a:t>For knowledge assessments, use an item development process to validate items</a:t>
            </a:r>
            <a:r>
              <a:rPr lang="en-US" sz="3200" baseline="30000" dirty="0"/>
              <a:t>1</a:t>
            </a:r>
          </a:p>
        </p:txBody>
      </p:sp>
      <p:sp>
        <p:nvSpPr>
          <p:cNvPr id="12" name="Text Placeholder 4">
            <a:extLst>
              <a:ext uri="{FF2B5EF4-FFF2-40B4-BE49-F238E27FC236}">
                <a16:creationId xmlns:a16="http://schemas.microsoft.com/office/drawing/2014/main" id="{24856D4A-CE32-6C43-3DCE-E726AA2D711B}"/>
              </a:ext>
            </a:extLst>
          </p:cNvPr>
          <p:cNvSpPr>
            <a:spLocks noGrp="1"/>
          </p:cNvSpPr>
          <p:nvPr>
            <p:ph type="body" sz="quarter" idx="11"/>
          </p:nvPr>
        </p:nvSpPr>
        <p:spPr>
          <a:xfrm>
            <a:off x="1091409" y="5425911"/>
            <a:ext cx="8790180" cy="589233"/>
          </a:xfrm>
        </p:spPr>
        <p:txBody>
          <a:bodyPr/>
          <a:lstStyle/>
          <a:p>
            <a:r>
              <a:rPr lang="en-US" baseline="30000" dirty="0">
                <a:effectLst/>
                <a:latin typeface="Times New Roman" panose="02020603050405020304" pitchFamily="18" charset="0"/>
                <a:ea typeface="Times New Roman" panose="02020603050405020304" pitchFamily="18" charset="0"/>
              </a:rPr>
              <a:t>1 </a:t>
            </a:r>
            <a:r>
              <a:rPr lang="en-US" dirty="0">
                <a:effectLst/>
                <a:latin typeface="Times New Roman" panose="02020603050405020304" pitchFamily="18" charset="0"/>
                <a:ea typeface="Times New Roman" panose="02020603050405020304" pitchFamily="18" charset="0"/>
              </a:rPr>
              <a:t>Bass KM, </a:t>
            </a:r>
            <a:r>
              <a:rPr lang="en-US" dirty="0" err="1">
                <a:effectLst/>
                <a:latin typeface="Times New Roman" panose="02020603050405020304" pitchFamily="18" charset="0"/>
                <a:ea typeface="Times New Roman" panose="02020603050405020304" pitchFamily="18" charset="0"/>
              </a:rPr>
              <a:t>Drits-Esser</a:t>
            </a:r>
            <a:r>
              <a:rPr lang="en-US" dirty="0">
                <a:effectLst/>
                <a:latin typeface="Times New Roman" panose="02020603050405020304" pitchFamily="18" charset="0"/>
                <a:ea typeface="Times New Roman" panose="02020603050405020304" pitchFamily="18" charset="0"/>
              </a:rPr>
              <a:t> D, Stark LA. (2016). A primer for developing measures of science content knowledge for small-scale research and instructional use. </a:t>
            </a:r>
            <a:r>
              <a:rPr lang="en-US" i="1" dirty="0">
                <a:effectLst/>
                <a:latin typeface="Times New Roman" panose="02020603050405020304" pitchFamily="18" charset="0"/>
                <a:ea typeface="Times New Roman" panose="02020603050405020304" pitchFamily="18" charset="0"/>
              </a:rPr>
              <a:t>CBE-Life Sciences Education</a:t>
            </a:r>
            <a:r>
              <a:rPr lang="en-US" dirty="0">
                <a:effectLst/>
                <a:latin typeface="Times New Roman" panose="02020603050405020304" pitchFamily="18" charset="0"/>
                <a:ea typeface="Times New Roman" panose="02020603050405020304" pitchFamily="18" charset="0"/>
              </a:rPr>
              <a:t> 15(2), 1-14, doi:10.1187/cbe.15-07-0142. PMID: 27055776</a:t>
            </a:r>
            <a:r>
              <a:rPr lang="en-US" dirty="0">
                <a:effectLst/>
              </a:rPr>
              <a:t> </a:t>
            </a:r>
            <a:endParaRPr lang="en-US" dirty="0"/>
          </a:p>
        </p:txBody>
      </p:sp>
    </p:spTree>
    <p:extLst>
      <p:ext uri="{BB962C8B-B14F-4D97-AF65-F5344CB8AC3E}">
        <p14:creationId xmlns:p14="http://schemas.microsoft.com/office/powerpoint/2010/main" val="284543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0CA05C-681D-B5B1-6C8D-F7AD31AAE49E}"/>
              </a:ext>
            </a:extLst>
          </p:cNvPr>
          <p:cNvSpPr>
            <a:spLocks noGrp="1"/>
          </p:cNvSpPr>
          <p:nvPr>
            <p:ph type="title"/>
          </p:nvPr>
        </p:nvSpPr>
        <p:spPr/>
        <p:txBody>
          <a:bodyPr/>
          <a:lstStyle/>
          <a:p>
            <a:r>
              <a:rPr lang="en-US" dirty="0"/>
              <a:t>Collecting Research Data</a:t>
            </a:r>
          </a:p>
        </p:txBody>
      </p:sp>
      <p:sp>
        <p:nvSpPr>
          <p:cNvPr id="7" name="Content Placeholder 6">
            <a:extLst>
              <a:ext uri="{FF2B5EF4-FFF2-40B4-BE49-F238E27FC236}">
                <a16:creationId xmlns:a16="http://schemas.microsoft.com/office/drawing/2014/main" id="{17CA0042-0434-1C3A-7AD8-29989DF56ADA}"/>
              </a:ext>
            </a:extLst>
          </p:cNvPr>
          <p:cNvSpPr>
            <a:spLocks noGrp="1"/>
          </p:cNvSpPr>
          <p:nvPr>
            <p:ph sz="half" idx="1"/>
          </p:nvPr>
        </p:nvSpPr>
        <p:spPr/>
        <p:txBody>
          <a:bodyPr>
            <a:normAutofit fontScale="85000" lnSpcReduction="10000"/>
          </a:bodyPr>
          <a:lstStyle/>
          <a:p>
            <a:r>
              <a:rPr lang="en-US" dirty="0"/>
              <a:t>Prepare clear instructions and training for participant recruiters on: </a:t>
            </a:r>
          </a:p>
          <a:p>
            <a:pPr lvl="1"/>
            <a:r>
              <a:rPr lang="en-US" dirty="0"/>
              <a:t>the characteristics of individuals who are eligible (and not eligible) to participate in a research study</a:t>
            </a:r>
          </a:p>
          <a:p>
            <a:pPr lvl="1"/>
            <a:r>
              <a:rPr lang="en-US" dirty="0"/>
              <a:t>appropriate types of interactions with potential participants</a:t>
            </a:r>
          </a:p>
          <a:p>
            <a:pPr lvl="1"/>
            <a:r>
              <a:rPr lang="en-US" dirty="0"/>
              <a:t>importance of non-coercive interactions with potential participants</a:t>
            </a:r>
          </a:p>
          <a:p>
            <a:pPr lvl="1"/>
            <a:endParaRPr lang="en-US" dirty="0"/>
          </a:p>
          <a:p>
            <a:endParaRPr lang="en-US" dirty="0"/>
          </a:p>
          <a:p>
            <a:r>
              <a:rPr lang="en-US" sz="2400" i="1" dirty="0"/>
              <a:t>All individuals who interact with potential research participants and participants must have </a:t>
            </a:r>
            <a:r>
              <a:rPr lang="en-US" sz="2400" i="1" dirty="0" err="1">
                <a:hlinkClick r:id="rId2"/>
              </a:rPr>
              <a:t>CIRTIfication</a:t>
            </a:r>
            <a:r>
              <a:rPr lang="en-US" sz="2400" i="1" dirty="0">
                <a:hlinkClick r:id="rId2"/>
              </a:rPr>
              <a:t> </a:t>
            </a:r>
            <a:r>
              <a:rPr lang="en-US" sz="2400" i="1" dirty="0"/>
              <a:t>or CITI Human Research training</a:t>
            </a:r>
          </a:p>
        </p:txBody>
      </p:sp>
    </p:spTree>
    <p:extLst>
      <p:ext uri="{BB962C8B-B14F-4D97-AF65-F5344CB8AC3E}">
        <p14:creationId xmlns:p14="http://schemas.microsoft.com/office/powerpoint/2010/main" val="37337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4BA15-2300-4F8F-93B1-D81982EE5BFA}"/>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4C7EAB94-9035-4F8E-9F55-54D0B0DB7077}"/>
              </a:ext>
            </a:extLst>
          </p:cNvPr>
          <p:cNvSpPr>
            <a:spLocks noGrp="1"/>
          </p:cNvSpPr>
          <p:nvPr>
            <p:ph sz="half" idx="1"/>
          </p:nvPr>
        </p:nvSpPr>
        <p:spPr/>
        <p:txBody>
          <a:bodyPr>
            <a:normAutofit fontScale="92500" lnSpcReduction="10000"/>
          </a:bodyPr>
          <a:lstStyle/>
          <a:p>
            <a:r>
              <a:rPr lang="en-US" dirty="0"/>
              <a:t>CAPP team introductions</a:t>
            </a:r>
          </a:p>
          <a:p>
            <a:r>
              <a:rPr lang="en-US" dirty="0"/>
              <a:t>CAPP program overview</a:t>
            </a:r>
          </a:p>
          <a:p>
            <a:r>
              <a:rPr lang="en-US" dirty="0"/>
              <a:t>Collaborating for a win-win project</a:t>
            </a:r>
          </a:p>
          <a:p>
            <a:r>
              <a:rPr lang="en-US" dirty="0"/>
              <a:t>Guidebooks for collaboration</a:t>
            </a:r>
          </a:p>
          <a:p>
            <a:r>
              <a:rPr lang="en-US" dirty="0"/>
              <a:t>CAPP timeline</a:t>
            </a:r>
          </a:p>
          <a:p>
            <a:r>
              <a:rPr lang="en-US" dirty="0"/>
              <a:t>CAPP application processes</a:t>
            </a:r>
          </a:p>
          <a:p>
            <a:r>
              <a:rPr lang="en-US" dirty="0"/>
              <a:t>Preparing your budget </a:t>
            </a:r>
          </a:p>
          <a:p>
            <a:r>
              <a:rPr lang="en-US" dirty="0"/>
              <a:t>Preparing NIH-style </a:t>
            </a:r>
            <a:r>
              <a:rPr lang="en-US" dirty="0" err="1"/>
              <a:t>biosketches</a:t>
            </a:r>
            <a:endParaRPr lang="en-US" dirty="0"/>
          </a:p>
          <a:p>
            <a:endParaRPr lang="en-US" dirty="0"/>
          </a:p>
        </p:txBody>
      </p:sp>
    </p:spTree>
    <p:extLst>
      <p:ext uri="{BB962C8B-B14F-4D97-AF65-F5344CB8AC3E}">
        <p14:creationId xmlns:p14="http://schemas.microsoft.com/office/powerpoint/2010/main" val="260019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F6F0-5991-BD08-4280-F9222A1306C5}"/>
              </a:ext>
            </a:extLst>
          </p:cNvPr>
          <p:cNvSpPr>
            <a:spLocks noGrp="1"/>
          </p:cNvSpPr>
          <p:nvPr>
            <p:ph type="title"/>
          </p:nvPr>
        </p:nvSpPr>
        <p:spPr/>
        <p:txBody>
          <a:bodyPr/>
          <a:lstStyle/>
          <a:p>
            <a:r>
              <a:rPr lang="en-US" dirty="0"/>
              <a:t>analyzing &amp; interpreting Quantitative data</a:t>
            </a:r>
          </a:p>
        </p:txBody>
      </p:sp>
      <p:sp>
        <p:nvSpPr>
          <p:cNvPr id="3" name="Content Placeholder 2">
            <a:extLst>
              <a:ext uri="{FF2B5EF4-FFF2-40B4-BE49-F238E27FC236}">
                <a16:creationId xmlns:a16="http://schemas.microsoft.com/office/drawing/2014/main" id="{2B2BE615-9080-7832-CC1B-90F77683DB23}"/>
              </a:ext>
            </a:extLst>
          </p:cNvPr>
          <p:cNvSpPr>
            <a:spLocks noGrp="1"/>
          </p:cNvSpPr>
          <p:nvPr>
            <p:ph sz="half" idx="1"/>
          </p:nvPr>
        </p:nvSpPr>
        <p:spPr>
          <a:xfrm>
            <a:off x="338667" y="1527788"/>
            <a:ext cx="11461750" cy="4830692"/>
          </a:xfrm>
        </p:spPr>
        <p:txBody>
          <a:bodyPr>
            <a:normAutofit/>
          </a:bodyPr>
          <a:lstStyle/>
          <a:p>
            <a:r>
              <a:rPr lang="en-US" dirty="0"/>
              <a:t>If data analysis is done by academic personnel:</a:t>
            </a:r>
          </a:p>
          <a:p>
            <a:pPr lvl="1"/>
            <a:r>
              <a:rPr lang="en-US" dirty="0"/>
              <a:t>Prepare tables, charts and graphs to share the findings</a:t>
            </a:r>
          </a:p>
          <a:p>
            <a:pPr lvl="1"/>
            <a:r>
              <a:rPr lang="en-US" dirty="0"/>
              <a:t>Hold a ”data party” with the community MPI / research team to discuss the data</a:t>
            </a:r>
          </a:p>
          <a:p>
            <a:pPr lvl="1"/>
            <a:r>
              <a:rPr lang="en-US" dirty="0"/>
              <a:t>Discuss the findings as a team and agree on interpretation(s) of the data</a:t>
            </a:r>
          </a:p>
        </p:txBody>
      </p:sp>
    </p:spTree>
    <p:extLst>
      <p:ext uri="{BB962C8B-B14F-4D97-AF65-F5344CB8AC3E}">
        <p14:creationId xmlns:p14="http://schemas.microsoft.com/office/powerpoint/2010/main" val="1698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7ECF-DF32-B845-213A-B1CC048DDBCD}"/>
              </a:ext>
            </a:extLst>
          </p:cNvPr>
          <p:cNvSpPr>
            <a:spLocks noGrp="1"/>
          </p:cNvSpPr>
          <p:nvPr>
            <p:ph type="title"/>
          </p:nvPr>
        </p:nvSpPr>
        <p:spPr/>
        <p:txBody>
          <a:bodyPr/>
          <a:lstStyle/>
          <a:p>
            <a:r>
              <a:rPr lang="en-US" dirty="0"/>
              <a:t>analyzing &amp; interpreting qualitative data</a:t>
            </a:r>
          </a:p>
        </p:txBody>
      </p:sp>
      <p:sp>
        <p:nvSpPr>
          <p:cNvPr id="3" name="Content Placeholder 2">
            <a:extLst>
              <a:ext uri="{FF2B5EF4-FFF2-40B4-BE49-F238E27FC236}">
                <a16:creationId xmlns:a16="http://schemas.microsoft.com/office/drawing/2014/main" id="{330328E1-D4BC-1EA3-DAB7-460AAD56FD4D}"/>
              </a:ext>
            </a:extLst>
          </p:cNvPr>
          <p:cNvSpPr>
            <a:spLocks noGrp="1"/>
          </p:cNvSpPr>
          <p:nvPr>
            <p:ph sz="half" idx="1"/>
          </p:nvPr>
        </p:nvSpPr>
        <p:spPr>
          <a:xfrm>
            <a:off x="338667" y="1648642"/>
            <a:ext cx="11461750" cy="4830692"/>
          </a:xfrm>
        </p:spPr>
        <p:txBody>
          <a:bodyPr>
            <a:normAutofit lnSpcReduction="10000"/>
          </a:bodyPr>
          <a:lstStyle/>
          <a:p>
            <a:r>
              <a:rPr lang="en-US" dirty="0"/>
              <a:t>Collaboratively decide how to analyze the data</a:t>
            </a:r>
          </a:p>
          <a:p>
            <a:pPr lvl="1"/>
            <a:r>
              <a:rPr lang="en-US" dirty="0"/>
              <a:t>As a team? </a:t>
            </a:r>
          </a:p>
          <a:p>
            <a:pPr lvl="1"/>
            <a:r>
              <a:rPr lang="en-US" dirty="0"/>
              <a:t>If one partner does an initial analysis, collaboratively discuss the draft analysis to ensure that everyone interprets the themes and representative quotes in the same way</a:t>
            </a:r>
          </a:p>
          <a:p>
            <a:pPr lvl="1"/>
            <a:r>
              <a:rPr lang="en-US" dirty="0"/>
              <a:t>If you have a CAB, consider obtaining their input on the draft data analysis</a:t>
            </a:r>
          </a:p>
        </p:txBody>
      </p:sp>
    </p:spTree>
    <p:extLst>
      <p:ext uri="{BB962C8B-B14F-4D97-AF65-F5344CB8AC3E}">
        <p14:creationId xmlns:p14="http://schemas.microsoft.com/office/powerpoint/2010/main" val="9559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00D9-B4A2-143D-A431-B71D44CD9CB9}"/>
              </a:ext>
            </a:extLst>
          </p:cNvPr>
          <p:cNvSpPr>
            <a:spLocks noGrp="1"/>
          </p:cNvSpPr>
          <p:nvPr>
            <p:ph type="title"/>
          </p:nvPr>
        </p:nvSpPr>
        <p:spPr/>
        <p:txBody>
          <a:bodyPr/>
          <a:lstStyle/>
          <a:p>
            <a:r>
              <a:rPr lang="en-US" dirty="0"/>
              <a:t>sharing research findings with others</a:t>
            </a:r>
          </a:p>
        </p:txBody>
      </p:sp>
      <p:sp>
        <p:nvSpPr>
          <p:cNvPr id="3" name="Content Placeholder 2">
            <a:extLst>
              <a:ext uri="{FF2B5EF4-FFF2-40B4-BE49-F238E27FC236}">
                <a16:creationId xmlns:a16="http://schemas.microsoft.com/office/drawing/2014/main" id="{59FF3B9A-2B0E-07F4-3C52-4AAAB241EFEA}"/>
              </a:ext>
            </a:extLst>
          </p:cNvPr>
          <p:cNvSpPr>
            <a:spLocks noGrp="1"/>
          </p:cNvSpPr>
          <p:nvPr>
            <p:ph sz="half" idx="1"/>
          </p:nvPr>
        </p:nvSpPr>
        <p:spPr/>
        <p:txBody>
          <a:bodyPr>
            <a:normAutofit fontScale="70000" lnSpcReduction="20000"/>
          </a:bodyPr>
          <a:lstStyle/>
          <a:p>
            <a:r>
              <a:rPr lang="en-US" dirty="0"/>
              <a:t>Plan one or more ways to share the research findings with participants and community members</a:t>
            </a:r>
          </a:p>
          <a:p>
            <a:endParaRPr lang="en-US" dirty="0"/>
          </a:p>
          <a:p>
            <a:r>
              <a:rPr lang="en-US" dirty="0"/>
              <a:t>Present posters, oral presentations, or breakout sessions at professional academic conferences</a:t>
            </a:r>
          </a:p>
          <a:p>
            <a:pPr lvl="1"/>
            <a:r>
              <a:rPr lang="en-US" dirty="0"/>
              <a:t>MPIs collaboratively prepare abstracts and presentations</a:t>
            </a:r>
          </a:p>
          <a:p>
            <a:pPr lvl="1"/>
            <a:r>
              <a:rPr lang="en-US" dirty="0"/>
              <a:t>Include budget for community MPI to present at conferences</a:t>
            </a:r>
          </a:p>
          <a:p>
            <a:pPr lvl="1"/>
            <a:endParaRPr lang="en-US" dirty="0"/>
          </a:p>
          <a:p>
            <a:r>
              <a:rPr lang="en-US" dirty="0"/>
              <a:t>Write and submit manuscripts to academic journals</a:t>
            </a:r>
          </a:p>
          <a:p>
            <a:pPr lvl="1"/>
            <a:r>
              <a:rPr lang="en-US" dirty="0"/>
              <a:t>Use language in the manuscript that reflects your community-academic partnership as researchers</a:t>
            </a:r>
          </a:p>
          <a:p>
            <a:pPr lvl="1"/>
            <a:r>
              <a:rPr lang="en-US" dirty="0"/>
              <a:t>Include both MPIs and appropriate other members of both teams as authors and in reviewing/commenting on the manuscript</a:t>
            </a:r>
          </a:p>
          <a:p>
            <a:pPr lvl="1"/>
            <a:endParaRPr lang="en-US" dirty="0"/>
          </a:p>
          <a:p>
            <a:pPr marL="609575" lvl="1" indent="0">
              <a:buNone/>
            </a:pPr>
            <a:endParaRPr lang="en-US" dirty="0"/>
          </a:p>
        </p:txBody>
      </p:sp>
    </p:spTree>
    <p:extLst>
      <p:ext uri="{BB962C8B-B14F-4D97-AF65-F5344CB8AC3E}">
        <p14:creationId xmlns:p14="http://schemas.microsoft.com/office/powerpoint/2010/main" val="11513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E51DB-756F-4F61-8836-5A98C6357DC8}"/>
              </a:ext>
            </a:extLst>
          </p:cNvPr>
          <p:cNvSpPr>
            <a:spLocks noGrp="1"/>
          </p:cNvSpPr>
          <p:nvPr>
            <p:ph type="title"/>
          </p:nvPr>
        </p:nvSpPr>
        <p:spPr>
          <a:xfrm>
            <a:off x="408264" y="2133167"/>
            <a:ext cx="11375471" cy="1049871"/>
          </a:xfrm>
        </p:spPr>
        <p:txBody>
          <a:bodyPr/>
          <a:lstStyle/>
          <a:p>
            <a:r>
              <a:rPr lang="en-US" sz="4400" dirty="0"/>
              <a:t>Guidebooks for collaboration</a:t>
            </a:r>
            <a:br>
              <a:rPr lang="en-US" sz="6600" dirty="0"/>
            </a:br>
            <a:br>
              <a:rPr lang="en-US" sz="6600" dirty="0"/>
            </a:br>
            <a:br>
              <a:rPr lang="en-US" sz="4800" i="1" dirty="0"/>
            </a:br>
            <a:endParaRPr lang="en-US" dirty="0"/>
          </a:p>
        </p:txBody>
      </p:sp>
    </p:spTree>
    <p:extLst>
      <p:ext uri="{BB962C8B-B14F-4D97-AF65-F5344CB8AC3E}">
        <p14:creationId xmlns:p14="http://schemas.microsoft.com/office/powerpoint/2010/main" val="177359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4BA15-2300-4F8F-93B1-D81982EE5BFA}"/>
              </a:ext>
            </a:extLst>
          </p:cNvPr>
          <p:cNvSpPr>
            <a:spLocks noGrp="1"/>
          </p:cNvSpPr>
          <p:nvPr>
            <p:ph type="title"/>
          </p:nvPr>
        </p:nvSpPr>
        <p:spPr/>
        <p:txBody>
          <a:bodyPr/>
          <a:lstStyle/>
          <a:p>
            <a:r>
              <a:rPr lang="en-US" dirty="0"/>
              <a:t>CCET Guidebooks for collaboration</a:t>
            </a:r>
          </a:p>
        </p:txBody>
      </p:sp>
      <p:pic>
        <p:nvPicPr>
          <p:cNvPr id="2" name="Picture 1" descr="A screenshot of a cell phone&#10;&#10;Description automatically generated">
            <a:extLst>
              <a:ext uri="{FF2B5EF4-FFF2-40B4-BE49-F238E27FC236}">
                <a16:creationId xmlns:a16="http://schemas.microsoft.com/office/drawing/2014/main" id="{DDBED8C4-7AB0-51DD-559F-961BBAA80473}"/>
              </a:ext>
            </a:extLst>
          </p:cNvPr>
          <p:cNvPicPr>
            <a:picLocks noChangeAspect="1"/>
          </p:cNvPicPr>
          <p:nvPr/>
        </p:nvPicPr>
        <p:blipFill>
          <a:blip r:embed="rId2"/>
          <a:stretch>
            <a:fillRect/>
          </a:stretch>
        </p:blipFill>
        <p:spPr>
          <a:xfrm>
            <a:off x="4210429" y="1039571"/>
            <a:ext cx="3874091" cy="502429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2250251D-FC02-E9DE-CA0B-A89094FD6079}"/>
              </a:ext>
            </a:extLst>
          </p:cNvPr>
          <p:cNvPicPr>
            <a:picLocks noChangeAspect="1"/>
          </p:cNvPicPr>
          <p:nvPr/>
        </p:nvPicPr>
        <p:blipFill>
          <a:blip r:embed="rId3"/>
          <a:stretch>
            <a:fillRect/>
          </a:stretch>
        </p:blipFill>
        <p:spPr>
          <a:xfrm>
            <a:off x="174662" y="1039571"/>
            <a:ext cx="3877495" cy="5024293"/>
          </a:xfrm>
          <a:prstGeom prst="rect">
            <a:avLst/>
          </a:prstGeom>
        </p:spPr>
      </p:pic>
      <p:pic>
        <p:nvPicPr>
          <p:cNvPr id="7" name="Picture 6">
            <a:extLst>
              <a:ext uri="{FF2B5EF4-FFF2-40B4-BE49-F238E27FC236}">
                <a16:creationId xmlns:a16="http://schemas.microsoft.com/office/drawing/2014/main" id="{3554D870-9644-2776-545E-68D448A85E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92" y="1039571"/>
            <a:ext cx="3774546" cy="4901639"/>
          </a:xfrm>
          <a:prstGeom prst="rect">
            <a:avLst/>
          </a:prstGeom>
        </p:spPr>
      </p:pic>
    </p:spTree>
    <p:extLst>
      <p:ext uri="{BB962C8B-B14F-4D97-AF65-F5344CB8AC3E}">
        <p14:creationId xmlns:p14="http://schemas.microsoft.com/office/powerpoint/2010/main" val="6833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7891-1F2D-AB01-58B5-5C3F81897C7D}"/>
              </a:ext>
            </a:extLst>
          </p:cNvPr>
          <p:cNvSpPr>
            <a:spLocks noGrp="1"/>
          </p:cNvSpPr>
          <p:nvPr>
            <p:ph type="title"/>
          </p:nvPr>
        </p:nvSpPr>
        <p:spPr/>
        <p:txBody>
          <a:bodyPr/>
          <a:lstStyle/>
          <a:p>
            <a:r>
              <a:rPr lang="en-US" dirty="0"/>
              <a:t>CCET Guidebook URLs</a:t>
            </a:r>
          </a:p>
        </p:txBody>
      </p:sp>
      <p:sp>
        <p:nvSpPr>
          <p:cNvPr id="3" name="Content Placeholder 2">
            <a:extLst>
              <a:ext uri="{FF2B5EF4-FFF2-40B4-BE49-F238E27FC236}">
                <a16:creationId xmlns:a16="http://schemas.microsoft.com/office/drawing/2014/main" id="{A8AC6940-9AC0-01E0-977A-29BF8AC63043}"/>
              </a:ext>
            </a:extLst>
          </p:cNvPr>
          <p:cNvSpPr>
            <a:spLocks noGrp="1"/>
          </p:cNvSpPr>
          <p:nvPr>
            <p:ph sz="half" idx="1"/>
          </p:nvPr>
        </p:nvSpPr>
        <p:spPr/>
        <p:txBody>
          <a:bodyPr>
            <a:normAutofit/>
          </a:bodyPr>
          <a:lstStyle/>
          <a:p>
            <a:pPr>
              <a:spcBef>
                <a:spcPts val="0"/>
              </a:spcBef>
            </a:pPr>
            <a:r>
              <a:rPr lang="en-US" sz="2000" dirty="0">
                <a:effectLst/>
                <a:latin typeface="Century Gothic" panose="020B0502020202020204" pitchFamily="34" charset="0"/>
                <a:ea typeface="Times New Roman" panose="02020603050405020304" pitchFamily="18" charset="0"/>
              </a:rPr>
              <a:t>Stark LA &amp; Coulter H, eds. (2018, 2021). </a:t>
            </a:r>
            <a:r>
              <a:rPr lang="en-US" sz="2000" b="1" i="1" dirty="0">
                <a:effectLst/>
                <a:latin typeface="Century Gothic" panose="020B0502020202020204" pitchFamily="34" charset="0"/>
                <a:ea typeface="Times New Roman" panose="02020603050405020304" pitchFamily="18" charset="0"/>
              </a:rPr>
              <a:t>Building Successful Collaborations with Communities</a:t>
            </a:r>
            <a:r>
              <a:rPr lang="en-US" sz="2000" i="1" dirty="0">
                <a:effectLst/>
                <a:latin typeface="Century Gothic" panose="020B0502020202020204" pitchFamily="34" charset="0"/>
                <a:ea typeface="Times New Roman" panose="02020603050405020304" pitchFamily="18" charset="0"/>
              </a:rPr>
              <a:t>: A Guidebook for Researchers, Agency and Organization Staff. </a:t>
            </a:r>
            <a:r>
              <a:rPr lang="en-US" sz="2000" dirty="0">
                <a:effectLst/>
                <a:latin typeface="Century Gothic" panose="020B0502020202020204" pitchFamily="34" charset="0"/>
                <a:ea typeface="Times New Roman" panose="02020603050405020304" pitchFamily="18" charset="0"/>
              </a:rPr>
              <a:t>HealthInsight, University of Utah Health, and Community Faces Utah</a:t>
            </a:r>
            <a:r>
              <a:rPr lang="en-US" sz="2000" i="1" dirty="0">
                <a:effectLst/>
                <a:latin typeface="Century Gothic" panose="020B0502020202020204" pitchFamily="34" charset="0"/>
                <a:ea typeface="Times New Roman" panose="02020603050405020304" pitchFamily="18" charset="0"/>
              </a:rPr>
              <a:t>. </a:t>
            </a:r>
            <a:r>
              <a:rPr lang="en-US" sz="2000" dirty="0">
                <a:effectLst/>
                <a:latin typeface="Century Gothic" panose="020B0502020202020204" pitchFamily="34" charset="0"/>
                <a:ea typeface="Times New Roman" panose="02020603050405020304" pitchFamily="18" charset="0"/>
              </a:rPr>
              <a:t>Available at </a:t>
            </a:r>
            <a:r>
              <a:rPr lang="en-US" sz="2000" dirty="0">
                <a:effectLst/>
                <a:latin typeface="Century Gothic" panose="020B0502020202020204" pitchFamily="34" charset="0"/>
                <a:ea typeface="Times New Roman" panose="02020603050405020304" pitchFamily="18" charset="0"/>
                <a:hlinkClick r:id="rId2"/>
              </a:rPr>
              <a:t>https://www.gslc.utah.edu/Researcher-Guidebook.pdf</a:t>
            </a:r>
            <a:r>
              <a:rPr lang="en-US" sz="2000" dirty="0">
                <a:effectLst/>
                <a:latin typeface="Century Gothic" panose="020B0502020202020204" pitchFamily="34" charset="0"/>
                <a:ea typeface="Times New Roman" panose="02020603050405020304" pitchFamily="18" charset="0"/>
              </a:rPr>
              <a:t> </a:t>
            </a:r>
            <a:r>
              <a:rPr lang="en-US" sz="2000" dirty="0">
                <a:effectLst/>
                <a:latin typeface="Century Gothic" panose="020B0502020202020204" pitchFamily="34" charset="0"/>
              </a:rPr>
              <a:t> </a:t>
            </a:r>
          </a:p>
          <a:p>
            <a:endParaRPr lang="en-US" sz="2000" dirty="0">
              <a:effectLst/>
              <a:latin typeface="Century Gothic" panose="020B0502020202020204" pitchFamily="34" charset="0"/>
              <a:ea typeface="Times New Roman" panose="02020603050405020304" pitchFamily="18" charset="0"/>
            </a:endParaRPr>
          </a:p>
          <a:p>
            <a:r>
              <a:rPr lang="en-US" sz="2000" dirty="0">
                <a:effectLst/>
                <a:latin typeface="Century Gothic" panose="020B0502020202020204" pitchFamily="34" charset="0"/>
                <a:ea typeface="Times New Roman" panose="02020603050405020304" pitchFamily="18" charset="0"/>
              </a:rPr>
              <a:t>Stark LA &amp; Coulter H, eds. (2018) </a:t>
            </a:r>
            <a:r>
              <a:rPr lang="en-US" sz="2000" b="1" i="1" dirty="0">
                <a:effectLst/>
                <a:latin typeface="Century Gothic" panose="020B0502020202020204" pitchFamily="34" charset="0"/>
                <a:ea typeface="Times New Roman" panose="02020603050405020304" pitchFamily="18" charset="0"/>
              </a:rPr>
              <a:t>Building Successful Collaborations with Researchers</a:t>
            </a:r>
            <a:r>
              <a:rPr lang="en-US" sz="2000" i="1" dirty="0">
                <a:effectLst/>
                <a:latin typeface="Century Gothic" panose="020B0502020202020204" pitchFamily="34" charset="0"/>
                <a:ea typeface="Times New Roman" panose="02020603050405020304" pitchFamily="18" charset="0"/>
              </a:rPr>
              <a:t>: A Guidebook for Community Organizations, Leaders and Members.</a:t>
            </a:r>
            <a:r>
              <a:rPr lang="en-US" sz="2000" dirty="0">
                <a:effectLst/>
                <a:latin typeface="Century Gothic" panose="020B0502020202020204" pitchFamily="34" charset="0"/>
                <a:ea typeface="Times New Roman" panose="02020603050405020304" pitchFamily="18" charset="0"/>
              </a:rPr>
              <a:t> HealthInsight, University of Utah Health, and Community Faces of Utah. Available at </a:t>
            </a:r>
            <a:r>
              <a:rPr lang="en-US" sz="2000" dirty="0">
                <a:effectLst/>
                <a:latin typeface="Century Gothic" panose="020B0502020202020204" pitchFamily="34" charset="0"/>
                <a:ea typeface="Times New Roman" panose="02020603050405020304" pitchFamily="18" charset="0"/>
                <a:hlinkClick r:id="rId3"/>
              </a:rPr>
              <a:t>https://www.gslc.utah.edu/Community-Guidebook.pdf</a:t>
            </a:r>
            <a:r>
              <a:rPr lang="en-US" sz="2000" dirty="0">
                <a:effectLst/>
                <a:latin typeface="Century Gothic" panose="020B0502020202020204" pitchFamily="34" charset="0"/>
                <a:ea typeface="Times New Roman" panose="02020603050405020304" pitchFamily="18" charset="0"/>
              </a:rPr>
              <a:t> </a:t>
            </a:r>
            <a:r>
              <a:rPr lang="en-US" sz="2000" dirty="0">
                <a:effectLst/>
                <a:latin typeface="Century Gothic" panose="020B0502020202020204" pitchFamily="34" charset="0"/>
              </a:rPr>
              <a:t> </a:t>
            </a:r>
            <a:endParaRPr lang="en-US" sz="2000" dirty="0">
              <a:latin typeface="Century Gothic" panose="020B0502020202020204" pitchFamily="34" charset="0"/>
            </a:endParaRPr>
          </a:p>
          <a:p>
            <a:endParaRPr lang="en-US" sz="2000" dirty="0">
              <a:solidFill>
                <a:srgbClr val="000000"/>
              </a:solidFill>
              <a:effectLst/>
              <a:latin typeface="Century Gothic" panose="020B0502020202020204" pitchFamily="34" charset="0"/>
              <a:ea typeface="Times New Roman" panose="02020603050405020304" pitchFamily="18" charset="0"/>
            </a:endParaRPr>
          </a:p>
          <a:p>
            <a:r>
              <a:rPr lang="en-US" sz="2000" dirty="0">
                <a:solidFill>
                  <a:srgbClr val="000000"/>
                </a:solidFill>
                <a:effectLst/>
                <a:latin typeface="Century Gothic" panose="020B0502020202020204" pitchFamily="34" charset="0"/>
                <a:ea typeface="Times New Roman" panose="02020603050405020304" pitchFamily="18" charset="0"/>
              </a:rPr>
              <a:t>Stark LA &amp; Brown H. (2021). </a:t>
            </a:r>
            <a:r>
              <a:rPr lang="en-US" sz="2000" b="1" i="1" dirty="0">
                <a:solidFill>
                  <a:srgbClr val="000000"/>
                </a:solidFill>
                <a:effectLst/>
                <a:latin typeface="Century Gothic" panose="020B0502020202020204" pitchFamily="34" charset="0"/>
                <a:ea typeface="Times New Roman" panose="02020603050405020304" pitchFamily="18" charset="0"/>
              </a:rPr>
              <a:t>Building Successful Collaborations Between Patient and Family Advisory Councils and Researchers</a:t>
            </a:r>
            <a:r>
              <a:rPr lang="en-US" sz="2000" i="1" dirty="0">
                <a:solidFill>
                  <a:srgbClr val="000000"/>
                </a:solidFill>
                <a:effectLst/>
                <a:latin typeface="Century Gothic" panose="020B0502020202020204" pitchFamily="34" charset="0"/>
                <a:ea typeface="Times New Roman" panose="02020603050405020304" pitchFamily="18" charset="0"/>
              </a:rPr>
              <a:t>.</a:t>
            </a:r>
            <a:r>
              <a:rPr lang="en-US" sz="2000" dirty="0">
                <a:solidFill>
                  <a:srgbClr val="000000"/>
                </a:solidFill>
                <a:effectLst/>
                <a:latin typeface="Century Gothic" panose="020B0502020202020204" pitchFamily="34" charset="0"/>
                <a:ea typeface="Times New Roman" panose="02020603050405020304" pitchFamily="18" charset="0"/>
              </a:rPr>
              <a:t> </a:t>
            </a:r>
            <a:r>
              <a:rPr lang="en-US" sz="2000" dirty="0" err="1">
                <a:solidFill>
                  <a:srgbClr val="000000"/>
                </a:solidFill>
                <a:effectLst/>
                <a:latin typeface="Century Gothic" panose="020B0502020202020204" pitchFamily="34" charset="0"/>
                <a:ea typeface="Times New Roman" panose="02020603050405020304" pitchFamily="18" charset="0"/>
              </a:rPr>
              <a:t>Comagine</a:t>
            </a:r>
            <a:r>
              <a:rPr lang="en-US" sz="2000" dirty="0">
                <a:solidFill>
                  <a:srgbClr val="000000"/>
                </a:solidFill>
                <a:effectLst/>
                <a:latin typeface="Century Gothic" panose="020B0502020202020204" pitchFamily="34" charset="0"/>
                <a:ea typeface="Times New Roman" panose="02020603050405020304" pitchFamily="18" charset="0"/>
              </a:rPr>
              <a:t> Health, University of Utah Health, and Patients Advancing Consumer Safety. Available at </a:t>
            </a:r>
            <a:r>
              <a:rPr lang="en-US" sz="2000" dirty="0">
                <a:solidFill>
                  <a:srgbClr val="000000"/>
                </a:solidFill>
                <a:effectLst/>
                <a:latin typeface="Century Gothic" panose="020B0502020202020204" pitchFamily="34" charset="0"/>
                <a:ea typeface="Times New Roman" panose="02020603050405020304" pitchFamily="18" charset="0"/>
                <a:hlinkClick r:id="rId4"/>
              </a:rPr>
              <a:t>https://www.gslc.utah.edu/PFAC-Guidebook.pdf</a:t>
            </a:r>
            <a:r>
              <a:rPr lang="en-US" sz="2000" dirty="0">
                <a:solidFill>
                  <a:srgbClr val="000000"/>
                </a:solidFill>
                <a:effectLst/>
                <a:latin typeface="Century Gothic" panose="020B0502020202020204" pitchFamily="34" charset="0"/>
                <a:ea typeface="Times New Roman" panose="02020603050405020304" pitchFamily="18" charset="0"/>
              </a:rPr>
              <a:t> </a:t>
            </a:r>
            <a:r>
              <a:rPr lang="en-US" sz="2000" dirty="0">
                <a:effectLst/>
                <a:latin typeface="Century Gothic" panose="020B0502020202020204" pitchFamily="34" charset="0"/>
              </a:rPr>
              <a:t> </a:t>
            </a:r>
            <a:endParaRPr lang="en-US" sz="2000" dirty="0">
              <a:latin typeface="Century Gothic" panose="020B0502020202020204" pitchFamily="34" charset="0"/>
            </a:endParaRPr>
          </a:p>
        </p:txBody>
      </p:sp>
      <p:sp>
        <p:nvSpPr>
          <p:cNvPr id="4" name="Text Placeholder 3">
            <a:extLst>
              <a:ext uri="{FF2B5EF4-FFF2-40B4-BE49-F238E27FC236}">
                <a16:creationId xmlns:a16="http://schemas.microsoft.com/office/drawing/2014/main" id="{4EF8FCC0-27A4-F80E-CFB6-3F6A2A0A8B9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1017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4BA15-2300-4F8F-93B1-D81982EE5BFA}"/>
              </a:ext>
            </a:extLst>
          </p:cNvPr>
          <p:cNvSpPr>
            <a:spLocks noGrp="1"/>
          </p:cNvSpPr>
          <p:nvPr>
            <p:ph type="title"/>
          </p:nvPr>
        </p:nvSpPr>
        <p:spPr/>
        <p:txBody>
          <a:bodyPr/>
          <a:lstStyle/>
          <a:p>
            <a:r>
              <a:rPr lang="en-US" dirty="0"/>
              <a:t>Guidebook Topics</a:t>
            </a:r>
          </a:p>
        </p:txBody>
      </p:sp>
      <p:sp>
        <p:nvSpPr>
          <p:cNvPr id="5" name="Content Placeholder 4">
            <a:extLst>
              <a:ext uri="{FF2B5EF4-FFF2-40B4-BE49-F238E27FC236}">
                <a16:creationId xmlns:a16="http://schemas.microsoft.com/office/drawing/2014/main" id="{4C7EAB94-9035-4F8E-9F55-54D0B0DB7077}"/>
              </a:ext>
            </a:extLst>
          </p:cNvPr>
          <p:cNvSpPr>
            <a:spLocks noGrp="1"/>
          </p:cNvSpPr>
          <p:nvPr>
            <p:ph sz="half" idx="1"/>
          </p:nvPr>
        </p:nvSpPr>
        <p:spPr/>
        <p:txBody>
          <a:bodyPr>
            <a:normAutofit fontScale="92500" lnSpcReduction="20000"/>
          </a:bodyPr>
          <a:lstStyle/>
          <a:p>
            <a:r>
              <a:rPr lang="en-US" sz="3000" dirty="0"/>
              <a:t>Getting to know each other</a:t>
            </a:r>
          </a:p>
          <a:p>
            <a:pPr lvl="1"/>
            <a:r>
              <a:rPr lang="en-US" sz="2333" dirty="0"/>
              <a:t>Initial and subsequent meetings</a:t>
            </a:r>
          </a:p>
          <a:p>
            <a:pPr lvl="1"/>
            <a:endParaRPr lang="en-US" sz="3000" dirty="0"/>
          </a:p>
          <a:p>
            <a:r>
              <a:rPr lang="en-US" sz="3000" dirty="0"/>
              <a:t>Collaboratively planning and carrying out all aspects of a project</a:t>
            </a:r>
          </a:p>
          <a:p>
            <a:pPr lvl="1"/>
            <a:r>
              <a:rPr lang="en-US" sz="2333" dirty="0"/>
              <a:t>Research Project Planning Guide</a:t>
            </a:r>
          </a:p>
          <a:p>
            <a:pPr lvl="1"/>
            <a:endParaRPr lang="en-US" sz="2467" dirty="0"/>
          </a:p>
          <a:p>
            <a:r>
              <a:rPr lang="en-US" sz="3000" dirty="0"/>
              <a:t>Example templates and documents</a:t>
            </a:r>
          </a:p>
          <a:p>
            <a:endParaRPr lang="en-US" sz="3000" dirty="0"/>
          </a:p>
          <a:p>
            <a:r>
              <a:rPr lang="en-US" sz="3000" dirty="0"/>
              <a:t>Patient and Family Advisory Committee (PFAC) Guidebook</a:t>
            </a:r>
          </a:p>
          <a:p>
            <a:pPr lvl="1"/>
            <a:r>
              <a:rPr lang="en-US" sz="2467" dirty="0"/>
              <a:t>Questions to ask researchers in a consultation about a project</a:t>
            </a:r>
          </a:p>
          <a:p>
            <a:pPr marL="0" indent="0">
              <a:buNone/>
            </a:pPr>
            <a:r>
              <a:rPr lang="en-US" sz="2333" dirty="0"/>
              <a:t>	</a:t>
            </a:r>
          </a:p>
        </p:txBody>
      </p:sp>
      <p:sp>
        <p:nvSpPr>
          <p:cNvPr id="6" name="Text Placeholder 5">
            <a:extLst>
              <a:ext uri="{FF2B5EF4-FFF2-40B4-BE49-F238E27FC236}">
                <a16:creationId xmlns:a16="http://schemas.microsoft.com/office/drawing/2014/main" id="{6286AE51-70BD-4B1A-89C8-5DDAD983CED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759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CAPP Timeline</a:t>
            </a:r>
          </a:p>
        </p:txBody>
      </p:sp>
    </p:spTree>
    <p:extLst>
      <p:ext uri="{BB962C8B-B14F-4D97-AF65-F5344CB8AC3E}">
        <p14:creationId xmlns:p14="http://schemas.microsoft.com/office/powerpoint/2010/main" val="2199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A3ED-A281-9EFE-7245-F65C853BEDF4}"/>
              </a:ext>
            </a:extLst>
          </p:cNvPr>
          <p:cNvSpPr>
            <a:spLocks noGrp="1"/>
          </p:cNvSpPr>
          <p:nvPr>
            <p:ph type="title"/>
          </p:nvPr>
        </p:nvSpPr>
        <p:spPr>
          <a:xfrm>
            <a:off x="338667" y="204903"/>
            <a:ext cx="11461750" cy="549537"/>
          </a:xfrm>
        </p:spPr>
        <p:txBody>
          <a:bodyPr>
            <a:normAutofit/>
          </a:bodyPr>
          <a:lstStyle/>
          <a:p>
            <a:pPr>
              <a:lnSpc>
                <a:spcPct val="90000"/>
              </a:lnSpc>
            </a:pPr>
            <a:r>
              <a:rPr lang="en-US" sz="3200"/>
              <a:t>Capp timeline</a:t>
            </a:r>
          </a:p>
        </p:txBody>
      </p:sp>
      <p:graphicFrame>
        <p:nvGraphicFramePr>
          <p:cNvPr id="39" name="Content Placeholder 2">
            <a:extLst>
              <a:ext uri="{FF2B5EF4-FFF2-40B4-BE49-F238E27FC236}">
                <a16:creationId xmlns:a16="http://schemas.microsoft.com/office/drawing/2014/main" id="{8A9E5D0E-8718-875D-78FA-E4D72CBD940D}"/>
              </a:ext>
            </a:extLst>
          </p:cNvPr>
          <p:cNvGraphicFramePr>
            <a:graphicFrameLocks noGrp="1"/>
          </p:cNvGraphicFramePr>
          <p:nvPr>
            <p:ph sz="half" idx="1"/>
            <p:extLst>
              <p:ext uri="{D42A27DB-BD31-4B8C-83A1-F6EECF244321}">
                <p14:modId xmlns:p14="http://schemas.microsoft.com/office/powerpoint/2010/main" val="2724102385"/>
              </p:ext>
            </p:extLst>
          </p:nvPr>
        </p:nvGraphicFramePr>
        <p:xfrm>
          <a:off x="338667" y="980501"/>
          <a:ext cx="11461750" cy="490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9D6F782-89E5-68F9-86A1-489A7542EEDF}"/>
              </a:ext>
            </a:extLst>
          </p:cNvPr>
          <p:cNvSpPr txBox="1"/>
          <p:nvPr/>
        </p:nvSpPr>
        <p:spPr>
          <a:xfrm>
            <a:off x="2108738" y="5065413"/>
            <a:ext cx="1866124" cy="369332"/>
          </a:xfrm>
          <a:prstGeom prst="rect">
            <a:avLst/>
          </a:prstGeom>
          <a:noFill/>
        </p:spPr>
        <p:txBody>
          <a:bodyPr wrap="square" rtlCol="0">
            <a:spAutoFit/>
          </a:bodyPr>
          <a:lstStyle/>
          <a:p>
            <a:r>
              <a:rPr lang="en-US" i="1" dirty="0"/>
              <a:t>LOI Review Panel</a:t>
            </a:r>
          </a:p>
        </p:txBody>
      </p:sp>
      <p:sp>
        <p:nvSpPr>
          <p:cNvPr id="7" name="TextBox 6">
            <a:extLst>
              <a:ext uri="{FF2B5EF4-FFF2-40B4-BE49-F238E27FC236}">
                <a16:creationId xmlns:a16="http://schemas.microsoft.com/office/drawing/2014/main" id="{39D67593-F490-826E-7A07-12FFC5A31335}"/>
              </a:ext>
            </a:extLst>
          </p:cNvPr>
          <p:cNvSpPr txBox="1"/>
          <p:nvPr/>
        </p:nvSpPr>
        <p:spPr>
          <a:xfrm>
            <a:off x="4695239" y="5064304"/>
            <a:ext cx="2099388" cy="1200329"/>
          </a:xfrm>
          <a:prstGeom prst="rect">
            <a:avLst/>
          </a:prstGeom>
          <a:noFill/>
        </p:spPr>
        <p:txBody>
          <a:bodyPr wrap="square" rtlCol="0">
            <a:spAutoFit/>
          </a:bodyPr>
          <a:lstStyle/>
          <a:p>
            <a:r>
              <a:rPr lang="en-US" i="1" dirty="0"/>
              <a:t>Full Application preparation with Advisor, CCET, and Design</a:t>
            </a:r>
          </a:p>
        </p:txBody>
      </p:sp>
      <p:sp>
        <p:nvSpPr>
          <p:cNvPr id="8" name="TextBox 7">
            <a:extLst>
              <a:ext uri="{FF2B5EF4-FFF2-40B4-BE49-F238E27FC236}">
                <a16:creationId xmlns:a16="http://schemas.microsoft.com/office/drawing/2014/main" id="{F34526F5-5D0E-B398-E7B6-91058044854F}"/>
              </a:ext>
            </a:extLst>
          </p:cNvPr>
          <p:cNvSpPr txBox="1"/>
          <p:nvPr/>
        </p:nvSpPr>
        <p:spPr>
          <a:xfrm>
            <a:off x="7218763" y="5064304"/>
            <a:ext cx="1595534" cy="646331"/>
          </a:xfrm>
          <a:prstGeom prst="rect">
            <a:avLst/>
          </a:prstGeom>
          <a:noFill/>
        </p:spPr>
        <p:txBody>
          <a:bodyPr wrap="square" rtlCol="0">
            <a:spAutoFit/>
          </a:bodyPr>
          <a:lstStyle/>
          <a:p>
            <a:r>
              <a:rPr lang="en-US" i="1" dirty="0"/>
              <a:t>Full proposal review panel</a:t>
            </a:r>
          </a:p>
        </p:txBody>
      </p:sp>
      <p:sp>
        <p:nvSpPr>
          <p:cNvPr id="10" name="TextBox 9">
            <a:extLst>
              <a:ext uri="{FF2B5EF4-FFF2-40B4-BE49-F238E27FC236}">
                <a16:creationId xmlns:a16="http://schemas.microsoft.com/office/drawing/2014/main" id="{A9D9F707-686C-F5B2-CF78-D26AFF87E23D}"/>
              </a:ext>
            </a:extLst>
          </p:cNvPr>
          <p:cNvSpPr txBox="1"/>
          <p:nvPr/>
        </p:nvSpPr>
        <p:spPr>
          <a:xfrm>
            <a:off x="9660252" y="5064304"/>
            <a:ext cx="1832255" cy="923330"/>
          </a:xfrm>
          <a:prstGeom prst="rect">
            <a:avLst/>
          </a:prstGeom>
          <a:noFill/>
        </p:spPr>
        <p:txBody>
          <a:bodyPr wrap="square" rtlCol="0">
            <a:spAutoFit/>
          </a:bodyPr>
          <a:lstStyle/>
          <a:p>
            <a:r>
              <a:rPr lang="en-US" i="1" dirty="0"/>
              <a:t>Earliest start date for funded projects</a:t>
            </a:r>
          </a:p>
        </p:txBody>
      </p:sp>
    </p:spTree>
    <p:extLst>
      <p:ext uri="{BB962C8B-B14F-4D97-AF65-F5344CB8AC3E}">
        <p14:creationId xmlns:p14="http://schemas.microsoft.com/office/powerpoint/2010/main" val="81632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CAPP application processes</a:t>
            </a:r>
          </a:p>
        </p:txBody>
      </p:sp>
    </p:spTree>
    <p:extLst>
      <p:ext uri="{BB962C8B-B14F-4D97-AF65-F5344CB8AC3E}">
        <p14:creationId xmlns:p14="http://schemas.microsoft.com/office/powerpoint/2010/main" val="3670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4BA15-2300-4F8F-93B1-D81982EE5BFA}"/>
              </a:ext>
            </a:extLst>
          </p:cNvPr>
          <p:cNvSpPr>
            <a:spLocks noGrp="1"/>
          </p:cNvSpPr>
          <p:nvPr>
            <p:ph type="title"/>
          </p:nvPr>
        </p:nvSpPr>
        <p:spPr/>
        <p:txBody>
          <a:bodyPr/>
          <a:lstStyle/>
          <a:p>
            <a:r>
              <a:rPr lang="en-US" dirty="0"/>
              <a:t>Appendix</a:t>
            </a:r>
          </a:p>
        </p:txBody>
      </p:sp>
      <p:sp>
        <p:nvSpPr>
          <p:cNvPr id="5" name="Content Placeholder 4">
            <a:extLst>
              <a:ext uri="{FF2B5EF4-FFF2-40B4-BE49-F238E27FC236}">
                <a16:creationId xmlns:a16="http://schemas.microsoft.com/office/drawing/2014/main" id="{4C7EAB94-9035-4F8E-9F55-54D0B0DB7077}"/>
              </a:ext>
            </a:extLst>
          </p:cNvPr>
          <p:cNvSpPr>
            <a:spLocks noGrp="1"/>
          </p:cNvSpPr>
          <p:nvPr>
            <p:ph sz="half" idx="1"/>
          </p:nvPr>
        </p:nvSpPr>
        <p:spPr/>
        <p:txBody>
          <a:bodyPr>
            <a:normAutofit/>
          </a:bodyPr>
          <a:lstStyle/>
          <a:p>
            <a:r>
              <a:rPr lang="en-US" dirty="0"/>
              <a:t>CTSI Acronyms</a:t>
            </a:r>
          </a:p>
          <a:p>
            <a:r>
              <a:rPr lang="en-US" dirty="0"/>
              <a:t>Grant proposal preparation acronyms</a:t>
            </a:r>
          </a:p>
          <a:p>
            <a:r>
              <a:rPr lang="en-US" dirty="0"/>
              <a:t>Potential funding and funded grant acronyms</a:t>
            </a:r>
          </a:p>
          <a:p>
            <a:r>
              <a:rPr lang="en-US" dirty="0"/>
              <a:t>Questions &amp; Answers from presentations about this FOA</a:t>
            </a:r>
          </a:p>
          <a:p>
            <a:endParaRPr lang="en-US" dirty="0"/>
          </a:p>
          <a:p>
            <a:endParaRPr lang="en-US" dirty="0"/>
          </a:p>
          <a:p>
            <a:endParaRPr lang="en-US" dirty="0"/>
          </a:p>
        </p:txBody>
      </p:sp>
    </p:spTree>
    <p:extLst>
      <p:ext uri="{BB962C8B-B14F-4D97-AF65-F5344CB8AC3E}">
        <p14:creationId xmlns:p14="http://schemas.microsoft.com/office/powerpoint/2010/main" val="196068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613-4628-46A1-9FF6-6557C784BCD5}"/>
              </a:ext>
            </a:extLst>
          </p:cNvPr>
          <p:cNvSpPr>
            <a:spLocks noGrp="1"/>
          </p:cNvSpPr>
          <p:nvPr>
            <p:ph type="title"/>
          </p:nvPr>
        </p:nvSpPr>
        <p:spPr/>
        <p:txBody>
          <a:bodyPr/>
          <a:lstStyle/>
          <a:p>
            <a:r>
              <a:rPr lang="en-US" dirty="0"/>
              <a:t>Letter of Intent (LOI) Preparation</a:t>
            </a:r>
          </a:p>
        </p:txBody>
      </p:sp>
      <p:sp>
        <p:nvSpPr>
          <p:cNvPr id="3" name="Content Placeholder 2">
            <a:extLst>
              <a:ext uri="{FF2B5EF4-FFF2-40B4-BE49-F238E27FC236}">
                <a16:creationId xmlns:a16="http://schemas.microsoft.com/office/drawing/2014/main" id="{18BB4FBC-7B16-49A8-B0FD-CA010516088E}"/>
              </a:ext>
            </a:extLst>
          </p:cNvPr>
          <p:cNvSpPr>
            <a:spLocks noGrp="1"/>
          </p:cNvSpPr>
          <p:nvPr>
            <p:ph sz="half" idx="1"/>
          </p:nvPr>
        </p:nvSpPr>
        <p:spPr>
          <a:xfrm>
            <a:off x="338667" y="901857"/>
            <a:ext cx="11461750" cy="5242749"/>
          </a:xfrm>
        </p:spPr>
        <p:txBody>
          <a:bodyPr>
            <a:normAutofit fontScale="25000" lnSpcReduction="20000"/>
          </a:bodyPr>
          <a:lstStyle/>
          <a:p>
            <a:pPr>
              <a:lnSpc>
                <a:spcPct val="120000"/>
              </a:lnSpc>
            </a:pPr>
            <a:r>
              <a:rPr lang="en-US" sz="7400" dirty="0"/>
              <a:t>MPIs prepare and submit a Letter of Intent (LOI), applying to submit a full grant proposal – due September 15, 2023</a:t>
            </a:r>
          </a:p>
          <a:p>
            <a:pPr>
              <a:lnSpc>
                <a:spcPct val="120000"/>
              </a:lnSpc>
            </a:pPr>
            <a:endParaRPr lang="en-US" sz="4200" dirty="0"/>
          </a:p>
          <a:p>
            <a:pPr>
              <a:lnSpc>
                <a:spcPct val="120000"/>
              </a:lnSpc>
            </a:pPr>
            <a:r>
              <a:rPr lang="en-US" sz="7400" b="1" dirty="0"/>
              <a:t>Cover Page </a:t>
            </a:r>
            <a:r>
              <a:rPr lang="en-US" sz="7400" dirty="0"/>
              <a:t>(1 page)</a:t>
            </a:r>
          </a:p>
          <a:p>
            <a:pPr lvl="1">
              <a:lnSpc>
                <a:spcPct val="120000"/>
              </a:lnSpc>
            </a:pPr>
            <a:r>
              <a:rPr lang="en-US" sz="6867" dirty="0"/>
              <a:t>Project title, community &amp; academic Principal Investigator information, key personnel information, composition and qualifications of the project team</a:t>
            </a:r>
          </a:p>
          <a:p>
            <a:pPr>
              <a:lnSpc>
                <a:spcPct val="120000"/>
              </a:lnSpc>
            </a:pPr>
            <a:r>
              <a:rPr lang="en-US" sz="7400" b="1" dirty="0"/>
              <a:t>Community-Academic Partnership Description </a:t>
            </a:r>
            <a:r>
              <a:rPr lang="en-US" sz="7400" dirty="0"/>
              <a:t>(1 page)</a:t>
            </a:r>
          </a:p>
          <a:p>
            <a:pPr lvl="1">
              <a:lnSpc>
                <a:spcPct val="120000"/>
              </a:lnSpc>
            </a:pPr>
            <a:r>
              <a:rPr lang="en-US" sz="6867" dirty="0"/>
              <a:t>Partnership history, ways in which all partners have been involved in developing the proposed project, responsibilities of each partner, ways in which the project will be beneficial (“win-win”) to both partners</a:t>
            </a:r>
          </a:p>
          <a:p>
            <a:pPr>
              <a:lnSpc>
                <a:spcPct val="120000"/>
              </a:lnSpc>
            </a:pPr>
            <a:r>
              <a:rPr lang="en-US" sz="7400" b="1" dirty="0"/>
              <a:t>Research Strategy </a:t>
            </a:r>
            <a:r>
              <a:rPr lang="en-US" sz="7400" dirty="0"/>
              <a:t>(3 pages)</a:t>
            </a:r>
          </a:p>
          <a:p>
            <a:pPr lvl="1">
              <a:lnSpc>
                <a:spcPct val="120000"/>
              </a:lnSpc>
            </a:pPr>
            <a:r>
              <a:rPr lang="en-US" sz="6867" dirty="0"/>
              <a:t>Specific Aims – the project goals</a:t>
            </a:r>
          </a:p>
          <a:p>
            <a:pPr lvl="1">
              <a:lnSpc>
                <a:spcPct val="120000"/>
              </a:lnSpc>
            </a:pPr>
            <a:r>
              <a:rPr lang="en-US" sz="6867" dirty="0"/>
              <a:t>Significance and Rationale – benefits, innovation, importance</a:t>
            </a:r>
          </a:p>
          <a:p>
            <a:pPr lvl="1">
              <a:lnSpc>
                <a:spcPct val="120000"/>
              </a:lnSpc>
            </a:pPr>
            <a:r>
              <a:rPr lang="en-US" sz="6867" dirty="0"/>
              <a:t>Methods – how you will carry out the work</a:t>
            </a:r>
          </a:p>
          <a:p>
            <a:pPr lvl="1">
              <a:lnSpc>
                <a:spcPct val="120000"/>
              </a:lnSpc>
            </a:pPr>
            <a:r>
              <a:rPr lang="en-US" sz="6867" dirty="0"/>
              <a:t>Expected Outcomes and Metrics for Success</a:t>
            </a:r>
          </a:p>
          <a:p>
            <a:pPr>
              <a:lnSpc>
                <a:spcPct val="120000"/>
              </a:lnSpc>
            </a:pPr>
            <a:r>
              <a:rPr lang="en-US" sz="7400" b="1" dirty="0"/>
              <a:t>Bibliography &amp; Literature Cited </a:t>
            </a:r>
            <a:r>
              <a:rPr lang="en-US" sz="7400" dirty="0"/>
              <a:t>(no page limit)</a:t>
            </a:r>
          </a:p>
          <a:p>
            <a:pPr>
              <a:lnSpc>
                <a:spcPct val="120000"/>
              </a:lnSpc>
            </a:pPr>
            <a:r>
              <a:rPr lang="en-US" sz="7400" b="1" dirty="0" err="1"/>
              <a:t>Biosketches</a:t>
            </a:r>
            <a:r>
              <a:rPr lang="en-US" sz="7400" dirty="0"/>
              <a:t> - one for each Principal Investigator in NIH format</a:t>
            </a:r>
          </a:p>
          <a:p>
            <a:pPr>
              <a:lnSpc>
                <a:spcPct val="120000"/>
              </a:lnSpc>
            </a:pPr>
            <a:endParaRPr lang="en-US" sz="7400" dirty="0"/>
          </a:p>
          <a:p>
            <a:pPr lvl="1">
              <a:lnSpc>
                <a:spcPct val="120000"/>
              </a:lnSpc>
            </a:pPr>
            <a:endParaRPr lang="en-US" dirty="0"/>
          </a:p>
          <a:p>
            <a:pPr>
              <a:lnSpc>
                <a:spcPct val="120000"/>
              </a:lnSpc>
            </a:pPr>
            <a:endParaRPr lang="en-US" sz="7400" dirty="0"/>
          </a:p>
          <a:p>
            <a:pPr marL="0" indent="0">
              <a:buNone/>
            </a:pPr>
            <a:endParaRPr lang="en-US" dirty="0"/>
          </a:p>
        </p:txBody>
      </p:sp>
    </p:spTree>
    <p:extLst>
      <p:ext uri="{BB962C8B-B14F-4D97-AF65-F5344CB8AC3E}">
        <p14:creationId xmlns:p14="http://schemas.microsoft.com/office/powerpoint/2010/main" val="24880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613-4628-46A1-9FF6-6557C784BCD5}"/>
              </a:ext>
            </a:extLst>
          </p:cNvPr>
          <p:cNvSpPr>
            <a:spLocks noGrp="1"/>
          </p:cNvSpPr>
          <p:nvPr>
            <p:ph type="title"/>
          </p:nvPr>
        </p:nvSpPr>
        <p:spPr/>
        <p:txBody>
          <a:bodyPr/>
          <a:lstStyle/>
          <a:p>
            <a:r>
              <a:rPr lang="en-US" dirty="0"/>
              <a:t>LOI Review</a:t>
            </a:r>
          </a:p>
        </p:txBody>
      </p:sp>
      <p:sp>
        <p:nvSpPr>
          <p:cNvPr id="3" name="Content Placeholder 2">
            <a:extLst>
              <a:ext uri="{FF2B5EF4-FFF2-40B4-BE49-F238E27FC236}">
                <a16:creationId xmlns:a16="http://schemas.microsoft.com/office/drawing/2014/main" id="{18BB4FBC-7B16-49A8-B0FD-CA010516088E}"/>
              </a:ext>
            </a:extLst>
          </p:cNvPr>
          <p:cNvSpPr>
            <a:spLocks noGrp="1"/>
          </p:cNvSpPr>
          <p:nvPr>
            <p:ph sz="half" idx="1"/>
          </p:nvPr>
        </p:nvSpPr>
        <p:spPr>
          <a:xfrm>
            <a:off x="338667" y="1114508"/>
            <a:ext cx="11461750" cy="5242749"/>
          </a:xfrm>
        </p:spPr>
        <p:txBody>
          <a:bodyPr>
            <a:normAutofit fontScale="32500" lnSpcReduction="20000"/>
          </a:bodyPr>
          <a:lstStyle/>
          <a:p>
            <a:pPr>
              <a:lnSpc>
                <a:spcPct val="120000"/>
              </a:lnSpc>
            </a:pPr>
            <a:endParaRPr lang="en-US" sz="4200" dirty="0"/>
          </a:p>
          <a:p>
            <a:pPr>
              <a:lnSpc>
                <a:spcPct val="120000"/>
              </a:lnSpc>
            </a:pPr>
            <a:r>
              <a:rPr lang="en-US" sz="7400" dirty="0"/>
              <a:t>LOIs are reviewed by a panel of community leaders and CTSI researchers who are experienced in community engaged and translational research</a:t>
            </a:r>
          </a:p>
          <a:p>
            <a:pPr lvl="1">
              <a:lnSpc>
                <a:spcPct val="120000"/>
              </a:lnSpc>
            </a:pPr>
            <a:r>
              <a:rPr lang="en-US" sz="5500" dirty="0"/>
              <a:t>Each LOI will be read and received a written review from 3 reviewers</a:t>
            </a:r>
          </a:p>
          <a:p>
            <a:pPr lvl="1">
              <a:lnSpc>
                <a:spcPct val="120000"/>
              </a:lnSpc>
            </a:pPr>
            <a:r>
              <a:rPr lang="en-US" sz="5500" dirty="0"/>
              <a:t>The reviewers share with the entire panel their initial overall score for each proposal and present their assessment of its strengths and weaknesses, based on the review criteria</a:t>
            </a:r>
          </a:p>
          <a:p>
            <a:pPr lvl="1">
              <a:lnSpc>
                <a:spcPct val="120000"/>
              </a:lnSpc>
            </a:pPr>
            <a:r>
              <a:rPr lang="en-US" sz="5500" dirty="0"/>
              <a:t>After the panel discusses the proposal, the reviewers give it an updated overall score (1-9)</a:t>
            </a:r>
          </a:p>
          <a:p>
            <a:pPr lvl="1">
              <a:lnSpc>
                <a:spcPct val="120000"/>
              </a:lnSpc>
            </a:pPr>
            <a:r>
              <a:rPr lang="en-US" sz="5500" dirty="0"/>
              <a:t>All panel members submit a final overall score</a:t>
            </a:r>
          </a:p>
          <a:p>
            <a:pPr lvl="1">
              <a:lnSpc>
                <a:spcPct val="120000"/>
              </a:lnSpc>
            </a:pPr>
            <a:r>
              <a:rPr lang="en-US" sz="5500" dirty="0"/>
              <a:t>The overall scores are averaged</a:t>
            </a:r>
          </a:p>
          <a:p>
            <a:pPr lvl="1">
              <a:lnSpc>
                <a:spcPct val="120000"/>
              </a:lnSpc>
            </a:pPr>
            <a:endParaRPr lang="en-US" dirty="0"/>
          </a:p>
          <a:p>
            <a:pPr>
              <a:lnSpc>
                <a:spcPct val="120000"/>
              </a:lnSpc>
            </a:pPr>
            <a:r>
              <a:rPr lang="en-US" sz="7400" dirty="0"/>
              <a:t>The highest-scoring proposals are invited to submit a full proposal</a:t>
            </a:r>
          </a:p>
          <a:p>
            <a:pPr>
              <a:lnSpc>
                <a:spcPct val="120000"/>
              </a:lnSpc>
            </a:pPr>
            <a:endParaRPr lang="en-US" sz="7400" dirty="0"/>
          </a:p>
          <a:p>
            <a:pPr marL="0" indent="0">
              <a:buNone/>
            </a:pPr>
            <a:endParaRPr lang="en-US" dirty="0"/>
          </a:p>
        </p:txBody>
      </p:sp>
    </p:spTree>
    <p:extLst>
      <p:ext uri="{BB962C8B-B14F-4D97-AF65-F5344CB8AC3E}">
        <p14:creationId xmlns:p14="http://schemas.microsoft.com/office/powerpoint/2010/main" val="183115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613-4628-46A1-9FF6-6557C784BCD5}"/>
              </a:ext>
            </a:extLst>
          </p:cNvPr>
          <p:cNvSpPr>
            <a:spLocks noGrp="1"/>
          </p:cNvSpPr>
          <p:nvPr>
            <p:ph type="title"/>
          </p:nvPr>
        </p:nvSpPr>
        <p:spPr/>
        <p:txBody>
          <a:bodyPr/>
          <a:lstStyle/>
          <a:p>
            <a:r>
              <a:rPr lang="en-US" dirty="0"/>
              <a:t>CAPP application Development Support</a:t>
            </a:r>
          </a:p>
        </p:txBody>
      </p:sp>
      <p:sp>
        <p:nvSpPr>
          <p:cNvPr id="3" name="Content Placeholder 2">
            <a:extLst>
              <a:ext uri="{FF2B5EF4-FFF2-40B4-BE49-F238E27FC236}">
                <a16:creationId xmlns:a16="http://schemas.microsoft.com/office/drawing/2014/main" id="{18BB4FBC-7B16-49A8-B0FD-CA010516088E}"/>
              </a:ext>
            </a:extLst>
          </p:cNvPr>
          <p:cNvSpPr>
            <a:spLocks noGrp="1"/>
          </p:cNvSpPr>
          <p:nvPr>
            <p:ph sz="half" idx="1"/>
          </p:nvPr>
        </p:nvSpPr>
        <p:spPr>
          <a:xfrm>
            <a:off x="338667" y="841017"/>
            <a:ext cx="11461750" cy="5175965"/>
          </a:xfrm>
        </p:spPr>
        <p:txBody>
          <a:bodyPr>
            <a:normAutofit fontScale="62500" lnSpcReduction="20000"/>
          </a:bodyPr>
          <a:lstStyle/>
          <a:p>
            <a:r>
              <a:rPr lang="en-US" b="1" dirty="0"/>
              <a:t>Both MPIs are expected to participate in all development support meetings</a:t>
            </a:r>
          </a:p>
          <a:p>
            <a:pPr lvl="1">
              <a:lnSpc>
                <a:spcPct val="120000"/>
              </a:lnSpc>
            </a:pPr>
            <a:r>
              <a:rPr lang="en-US" b="1" dirty="0">
                <a:solidFill>
                  <a:srgbClr val="A91829"/>
                </a:solidFill>
              </a:rPr>
              <a:t>Meetings may be cancelled and rescheduled if only 1 MPI is present at the beginning of the meeting</a:t>
            </a:r>
          </a:p>
          <a:p>
            <a:pPr lvl="1"/>
            <a:endParaRPr lang="en-US" b="1" dirty="0"/>
          </a:p>
          <a:p>
            <a:r>
              <a:rPr lang="en-US" b="1" dirty="0"/>
              <a:t>MPIs will meet with an assigned Advisor at least once</a:t>
            </a:r>
          </a:p>
          <a:p>
            <a:pPr lvl="1">
              <a:lnSpc>
                <a:spcPct val="120000"/>
              </a:lnSpc>
            </a:pPr>
            <a:r>
              <a:rPr lang="en-US" dirty="0"/>
              <a:t>Advisor’s role: To support the MPIs in improving aspects of the application that the LOI reviewers noted as weaknesses </a:t>
            </a:r>
          </a:p>
          <a:p>
            <a:pPr lvl="2">
              <a:lnSpc>
                <a:spcPct val="120000"/>
              </a:lnSpc>
            </a:pPr>
            <a:r>
              <a:rPr lang="en-US" dirty="0"/>
              <a:t>May recommend meeting with specific CTSI Cores/Services</a:t>
            </a:r>
          </a:p>
          <a:p>
            <a:pPr lvl="3">
              <a:lnSpc>
                <a:spcPct val="120000"/>
              </a:lnSpc>
            </a:pPr>
            <a:r>
              <a:rPr lang="en-US" sz="2633" dirty="0"/>
              <a:t>Contact: Rebekah Hendon, CTSI Intake and Navigation Manager</a:t>
            </a:r>
          </a:p>
          <a:p>
            <a:pPr lvl="2"/>
            <a:endParaRPr lang="en-US" sz="2900" dirty="0"/>
          </a:p>
          <a:p>
            <a:r>
              <a:rPr lang="en-US" b="1" dirty="0"/>
              <a:t>MPIs will meet with a CCET Co-Director</a:t>
            </a:r>
          </a:p>
          <a:p>
            <a:pPr lvl="1"/>
            <a:r>
              <a:rPr lang="en-US" dirty="0"/>
              <a:t>Provide expertise in specific aspects of applications</a:t>
            </a:r>
          </a:p>
          <a:p>
            <a:pPr lvl="1"/>
            <a:r>
              <a:rPr lang="en-US" dirty="0"/>
              <a:t>Support focusing applications on CAPP project objectives</a:t>
            </a:r>
          </a:p>
          <a:p>
            <a:pPr lvl="1"/>
            <a:endParaRPr lang="en-US" dirty="0"/>
          </a:p>
          <a:p>
            <a:r>
              <a:rPr lang="en-US" i="1" dirty="0"/>
              <a:t>Recommendation: Begin scheduling meetings immediately after notice of LOI acceptance</a:t>
            </a:r>
          </a:p>
          <a:p>
            <a:pPr lvl="1"/>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31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20EA-B35A-4D38-4397-9E29472BB732}"/>
              </a:ext>
            </a:extLst>
          </p:cNvPr>
          <p:cNvSpPr>
            <a:spLocks noGrp="1"/>
          </p:cNvSpPr>
          <p:nvPr>
            <p:ph type="title"/>
          </p:nvPr>
        </p:nvSpPr>
        <p:spPr/>
        <p:txBody>
          <a:bodyPr/>
          <a:lstStyle/>
          <a:p>
            <a:r>
              <a:rPr lang="en-US" dirty="0"/>
              <a:t>CTSI cores and services</a:t>
            </a:r>
          </a:p>
        </p:txBody>
      </p:sp>
      <p:sp>
        <p:nvSpPr>
          <p:cNvPr id="3" name="Content Placeholder 2">
            <a:extLst>
              <a:ext uri="{FF2B5EF4-FFF2-40B4-BE49-F238E27FC236}">
                <a16:creationId xmlns:a16="http://schemas.microsoft.com/office/drawing/2014/main" id="{EFF8D78B-1720-38C6-77E0-89E342E89F55}"/>
              </a:ext>
            </a:extLst>
          </p:cNvPr>
          <p:cNvSpPr>
            <a:spLocks noGrp="1"/>
          </p:cNvSpPr>
          <p:nvPr>
            <p:ph sz="half" idx="1"/>
          </p:nvPr>
        </p:nvSpPr>
        <p:spPr/>
        <p:txBody>
          <a:bodyPr>
            <a:normAutofit/>
          </a:bodyPr>
          <a:lstStyle/>
          <a:p>
            <a:pPr marL="266722" indent="-342900">
              <a:lnSpc>
                <a:spcPct val="150000"/>
              </a:lnSpc>
              <a:spcBef>
                <a:spcPts val="0"/>
              </a:spcBef>
              <a:buFont typeface="Arial" panose="020B0604020202020204" pitchFamily="34" charset="0"/>
              <a:buChar char="•"/>
            </a:pPr>
            <a:r>
              <a:rPr lang="en-US" sz="2400" dirty="0">
                <a:effectLst/>
                <a:latin typeface="Century Gothic" panose="020B0502020202020204" pitchFamily="34" charset="0"/>
                <a:ea typeface="Calibri" panose="020F0502020204030204" pitchFamily="34" charset="0"/>
                <a:cs typeface="Times New Roman" panose="02020603050405020304" pitchFamily="18" charset="0"/>
                <a:hlinkClick r:id="rId2"/>
              </a:rPr>
              <a:t>Community Collaboration &amp; Engagement Team </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(CCET) Services</a:t>
            </a:r>
          </a:p>
          <a:p>
            <a:pPr marL="800100" lvl="1" indent="-342900">
              <a:lnSpc>
                <a:spcPct val="150000"/>
              </a:lnSpc>
              <a:spcBef>
                <a:spcPts val="0"/>
              </a:spcBef>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Engagement Sessions </a:t>
            </a:r>
          </a:p>
          <a:p>
            <a:pPr marL="800100" lvl="1" indent="-342900">
              <a:lnSpc>
                <a:spcPct val="150000"/>
              </a:lnSpc>
              <a:spcBef>
                <a:spcPts val="0"/>
              </a:spcBef>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Focus Groups</a:t>
            </a:r>
          </a:p>
          <a:p>
            <a:pPr marL="800100" lvl="1" indent="-342900">
              <a:lnSpc>
                <a:spcPct val="150000"/>
              </a:lnSpc>
              <a:spcBef>
                <a:spcPts val="0"/>
              </a:spcBef>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Community Advisory Boards</a:t>
            </a:r>
          </a:p>
          <a:p>
            <a:pPr marL="800100" lvl="1" indent="-342900">
              <a:lnSpc>
                <a:spcPct val="150000"/>
              </a:lnSpc>
              <a:spcBef>
                <a:spcPts val="0"/>
              </a:spcBef>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Community Dialogues</a:t>
            </a:r>
          </a:p>
          <a:p>
            <a:pPr marL="800100" lvl="1" indent="-342900">
              <a:lnSpc>
                <a:spcPct val="150000"/>
              </a:lnSpc>
              <a:spcBef>
                <a:spcPts val="0"/>
              </a:spcBef>
              <a:buFont typeface="Arial" panose="020B0604020202020204" pitchFamily="34" charset="0"/>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Interviews</a:t>
            </a:r>
          </a:p>
          <a:p>
            <a:pPr marL="800100" lvl="1" indent="-342900">
              <a:lnSpc>
                <a:spcPct val="150000"/>
              </a:lnSpc>
              <a:spcBef>
                <a:spcPts val="0"/>
              </a:spcBef>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Return of Results sessions with community participants</a:t>
            </a:r>
          </a:p>
          <a:p>
            <a:pPr marL="800100" lvl="1" indent="-342900">
              <a:lnSpc>
                <a:spcPct val="107000"/>
              </a:lnSpc>
              <a:spcBef>
                <a:spcPts val="0"/>
              </a:spcBef>
              <a:buFont typeface="Arial" panose="020B0604020202020204" pitchFamily="34" charset="0"/>
              <a:buChar char="•"/>
            </a:pPr>
            <a:endParaRPr lang="en-US" sz="1467" dirty="0">
              <a:effectLst/>
              <a:latin typeface="Century Gothic" panose="020B050202020202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Arial" panose="020B0604020202020204" pitchFamily="34" charset="0"/>
              <a:buChar char="•"/>
            </a:pPr>
            <a:endParaRPr lang="en-US" sz="1467" dirty="0">
              <a:effectLst/>
              <a:latin typeface="Century Gothic" panose="020B0502020202020204" pitchFamily="34" charset="0"/>
              <a:ea typeface="Calibri" panose="020F0502020204030204" pitchFamily="34" charset="0"/>
              <a:cs typeface="Times New Roman" panose="02020603050405020304" pitchFamily="18" charset="0"/>
            </a:endParaRPr>
          </a:p>
          <a:p>
            <a:pPr marL="266722" indent="-342900">
              <a:lnSpc>
                <a:spcPct val="107000"/>
              </a:lnSpc>
              <a:spcBef>
                <a:spcPts val="0"/>
              </a:spcBef>
              <a:buFont typeface="Arial" panose="020B0604020202020204" pitchFamily="34" charset="0"/>
              <a:buChar char="•"/>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B0DB8B4C-3935-DF45-8A80-E9082B32D3B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2682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20EA-B35A-4D38-4397-9E29472BB732}"/>
              </a:ext>
            </a:extLst>
          </p:cNvPr>
          <p:cNvSpPr>
            <a:spLocks noGrp="1"/>
          </p:cNvSpPr>
          <p:nvPr>
            <p:ph type="title"/>
          </p:nvPr>
        </p:nvSpPr>
        <p:spPr/>
        <p:txBody>
          <a:bodyPr/>
          <a:lstStyle/>
          <a:p>
            <a:r>
              <a:rPr lang="en-US" dirty="0"/>
              <a:t>CTSI cores and services</a:t>
            </a:r>
          </a:p>
        </p:txBody>
      </p:sp>
      <p:sp>
        <p:nvSpPr>
          <p:cNvPr id="3" name="Content Placeholder 2">
            <a:extLst>
              <a:ext uri="{FF2B5EF4-FFF2-40B4-BE49-F238E27FC236}">
                <a16:creationId xmlns:a16="http://schemas.microsoft.com/office/drawing/2014/main" id="{EFF8D78B-1720-38C6-77E0-89E342E89F55}"/>
              </a:ext>
            </a:extLst>
          </p:cNvPr>
          <p:cNvSpPr>
            <a:spLocks noGrp="1"/>
          </p:cNvSpPr>
          <p:nvPr>
            <p:ph sz="half" idx="1"/>
          </p:nvPr>
        </p:nvSpPr>
        <p:spPr>
          <a:xfrm>
            <a:off x="365125" y="993806"/>
            <a:ext cx="11461750" cy="4830692"/>
          </a:xfrm>
        </p:spPr>
        <p:txBody>
          <a:bodyPr>
            <a:normAutofit/>
          </a:bodyPr>
          <a:lstStyle/>
          <a:p>
            <a:pPr marL="0" indent="0">
              <a:lnSpc>
                <a:spcPct val="107000"/>
              </a:lnSpc>
              <a:spcBef>
                <a:spcPts val="0"/>
              </a:spcBef>
              <a:buNone/>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266722" indent="-342900">
              <a:lnSpc>
                <a:spcPct val="107000"/>
              </a:lnSpc>
              <a:spcBef>
                <a:spcPts val="0"/>
              </a:spcBef>
              <a:buFont typeface="Arial" panose="020B0604020202020204" pitchFamily="34" charset="0"/>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Translational Research: Implementation, Analysis &amp; Design Team</a:t>
            </a:r>
          </a:p>
          <a:p>
            <a:pPr marL="723921" lvl="1" indent="-342900">
              <a:lnSpc>
                <a:spcPct val="107000"/>
              </a:lnSpc>
              <a:spcBef>
                <a:spcPts val="0"/>
              </a:spcBef>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Study Design &amp; Biostatistics </a:t>
            </a:r>
          </a:p>
          <a:p>
            <a:pPr marL="723921" lvl="1" indent="-342900">
              <a:lnSpc>
                <a:spcPct val="107000"/>
              </a:lnSpc>
              <a:spcBef>
                <a:spcPts val="0"/>
              </a:spcBef>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Cancer Biostatistics </a:t>
            </a:r>
          </a:p>
          <a:p>
            <a:pPr marL="723921" lvl="1" indent="-342900">
              <a:lnSpc>
                <a:spcPct val="107000"/>
              </a:lnSpc>
              <a:spcBef>
                <a:spcPts val="0"/>
              </a:spcBef>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Health Economics</a:t>
            </a:r>
          </a:p>
          <a:p>
            <a:pPr marL="723921" lvl="1" indent="-342900">
              <a:lnSpc>
                <a:spcPct val="107000"/>
              </a:lnSpc>
              <a:spcBef>
                <a:spcPts val="0"/>
              </a:spcBef>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Qualitative Services</a:t>
            </a:r>
          </a:p>
          <a:p>
            <a:pPr marL="723921" lvl="1" indent="-342900">
              <a:lnSpc>
                <a:spcPct val="107000"/>
              </a:lnSpc>
              <a:spcBef>
                <a:spcPts val="0"/>
              </a:spcBef>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Survey Design &amp; Measurement</a:t>
            </a:r>
          </a:p>
          <a:p>
            <a:pPr marL="723921" lvl="1" indent="-342900">
              <a:lnSpc>
                <a:spcPct val="107000"/>
              </a:lnSpc>
              <a:spcBef>
                <a:spcPts val="0"/>
              </a:spcBef>
              <a:buFont typeface="Courier New" panose="02070309020205020404" pitchFamily="49" charset="0"/>
              <a:buChar char="o"/>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Systematic Review</a:t>
            </a:r>
          </a:p>
          <a:p>
            <a:pPr marL="723921" lvl="1" indent="-342900">
              <a:lnSpc>
                <a:spcPct val="107000"/>
              </a:lnSpc>
              <a:spcBef>
                <a:spcPts val="0"/>
              </a:spcBef>
              <a:buFont typeface="Courier New" panose="02070309020205020404" pitchFamily="49" charset="0"/>
              <a:buChar char="o"/>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266722" indent="-342900">
              <a:lnSpc>
                <a:spcPct val="107000"/>
              </a:lnSpc>
              <a:spcBef>
                <a:spcPts val="0"/>
              </a:spcBef>
              <a:buFont typeface="Arial" panose="020B0604020202020204" pitchFamily="34" charset="0"/>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Clinical Research Unit (space and nursing services for clinical research)</a:t>
            </a:r>
          </a:p>
          <a:p>
            <a:pPr marL="266722" indent="-342900">
              <a:lnSpc>
                <a:spcPct val="107000"/>
              </a:lnSpc>
              <a:spcBef>
                <a:spcPts val="0"/>
              </a:spcBef>
              <a:buFont typeface="Arial" panose="020B0604020202020204" pitchFamily="34" charset="0"/>
              <a:buChar char="•"/>
            </a:pPr>
            <a:endParaRPr lang="en-US" sz="1300" dirty="0">
              <a:effectLst/>
              <a:latin typeface="Century Gothic" panose="020B0502020202020204" pitchFamily="34" charset="0"/>
              <a:ea typeface="Calibri" panose="020F0502020204030204" pitchFamily="34" charset="0"/>
              <a:cs typeface="Times New Roman" panose="02020603050405020304" pitchFamily="18" charset="0"/>
            </a:endParaRPr>
          </a:p>
          <a:p>
            <a:pPr marL="266722" indent="-342900">
              <a:lnSpc>
                <a:spcPct val="107000"/>
              </a:lnSpc>
              <a:spcBef>
                <a:spcPts val="0"/>
              </a:spcBef>
              <a:buFont typeface="Arial" panose="020B0604020202020204" pitchFamily="34" charset="0"/>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Biomedical Informatics Core</a:t>
            </a:r>
          </a:p>
          <a:p>
            <a:pPr marL="266722" indent="-342900">
              <a:lnSpc>
                <a:spcPct val="107000"/>
              </a:lnSpc>
              <a:spcBef>
                <a:spcPts val="0"/>
              </a:spcBef>
              <a:buFont typeface="Arial" panose="020B0604020202020204" pitchFamily="34" charset="0"/>
              <a:buChar char="•"/>
            </a:pPr>
            <a:endParaRPr lang="en-US" sz="1300" dirty="0">
              <a:effectLst/>
              <a:latin typeface="Century Gothic" panose="020B0502020202020204" pitchFamily="34" charset="0"/>
              <a:ea typeface="Calibri" panose="020F0502020204030204" pitchFamily="34" charset="0"/>
              <a:cs typeface="Times New Roman" panose="02020603050405020304" pitchFamily="18" charset="0"/>
            </a:endParaRPr>
          </a:p>
          <a:p>
            <a:pPr marL="266722" indent="-342900">
              <a:lnSpc>
                <a:spcPct val="107000"/>
              </a:lnSpc>
              <a:spcBef>
                <a:spcPts val="0"/>
              </a:spcBef>
              <a:buFont typeface="Arial" panose="020B0604020202020204" pitchFamily="34" charset="0"/>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Cellular &amp; Translational Research Core</a:t>
            </a:r>
          </a:p>
          <a:p>
            <a:pPr marL="266722" indent="-342900">
              <a:lnSpc>
                <a:spcPct val="107000"/>
              </a:lnSpc>
              <a:spcBef>
                <a:spcPts val="0"/>
              </a:spcBef>
              <a:buFont typeface="Arial" panose="020B0604020202020204" pitchFamily="34" charset="0"/>
              <a:buChar char="•"/>
            </a:pPr>
            <a:endParaRPr lang="en-US" sz="1300" dirty="0">
              <a:effectLst/>
              <a:latin typeface="Century Gothic" panose="020B0502020202020204" pitchFamily="34" charset="0"/>
              <a:ea typeface="Calibri" panose="020F0502020204030204" pitchFamily="34" charset="0"/>
              <a:cs typeface="Times New Roman" panose="02020603050405020304" pitchFamily="18" charset="0"/>
            </a:endParaRPr>
          </a:p>
          <a:p>
            <a:pPr marL="266722" indent="-342900">
              <a:lnSpc>
                <a:spcPct val="107000"/>
              </a:lnSpc>
              <a:spcBef>
                <a:spcPts val="0"/>
              </a:spcBef>
              <a:buFont typeface="Arial" panose="020B0604020202020204" pitchFamily="34" charset="0"/>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Clinical Research Support Office</a:t>
            </a:r>
          </a:p>
          <a:p>
            <a:endParaRPr lang="en-US" dirty="0"/>
          </a:p>
        </p:txBody>
      </p:sp>
      <p:sp>
        <p:nvSpPr>
          <p:cNvPr id="4" name="Text Placeholder 3">
            <a:extLst>
              <a:ext uri="{FF2B5EF4-FFF2-40B4-BE49-F238E27FC236}">
                <a16:creationId xmlns:a16="http://schemas.microsoft.com/office/drawing/2014/main" id="{B0DB8B4C-3935-DF45-8A80-E9082B32D3B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5509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C6E8-B99B-ED1A-E0B0-89C812B4B5FB}"/>
              </a:ext>
            </a:extLst>
          </p:cNvPr>
          <p:cNvSpPr>
            <a:spLocks noGrp="1"/>
          </p:cNvSpPr>
          <p:nvPr>
            <p:ph type="title"/>
          </p:nvPr>
        </p:nvSpPr>
        <p:spPr/>
        <p:txBody>
          <a:bodyPr/>
          <a:lstStyle/>
          <a:p>
            <a:r>
              <a:rPr lang="en-US" dirty="0"/>
              <a:t>Full Applications</a:t>
            </a:r>
          </a:p>
        </p:txBody>
      </p:sp>
      <p:sp>
        <p:nvSpPr>
          <p:cNvPr id="3" name="Content Placeholder 2">
            <a:extLst>
              <a:ext uri="{FF2B5EF4-FFF2-40B4-BE49-F238E27FC236}">
                <a16:creationId xmlns:a16="http://schemas.microsoft.com/office/drawing/2014/main" id="{A50FB37A-EEC8-2305-3075-1F8F9141FF18}"/>
              </a:ext>
            </a:extLst>
          </p:cNvPr>
          <p:cNvSpPr>
            <a:spLocks noGrp="1"/>
          </p:cNvSpPr>
          <p:nvPr>
            <p:ph sz="half" idx="1"/>
          </p:nvPr>
        </p:nvSpPr>
        <p:spPr/>
        <p:txBody>
          <a:bodyPr/>
          <a:lstStyle/>
          <a:p>
            <a:r>
              <a:rPr lang="en-US" sz="2400" dirty="0"/>
              <a:t>Due December 18, 2023</a:t>
            </a:r>
          </a:p>
          <a:p>
            <a:endParaRPr lang="en-US" sz="2400" dirty="0"/>
          </a:p>
          <a:p>
            <a:r>
              <a:rPr lang="en-US" sz="2400" b="1" dirty="0"/>
              <a:t>Cover Page </a:t>
            </a:r>
            <a:r>
              <a:rPr lang="en-US" sz="2400" dirty="0"/>
              <a:t>(1 page)</a:t>
            </a:r>
          </a:p>
          <a:p>
            <a:pPr lvl="1"/>
            <a:r>
              <a:rPr lang="en-US" sz="2000" dirty="0"/>
              <a:t>Similar to LOI with an Abstract and Lay Summary</a:t>
            </a:r>
          </a:p>
          <a:p>
            <a:pPr lvl="1"/>
            <a:endParaRPr lang="en-US" sz="2000" dirty="0"/>
          </a:p>
          <a:p>
            <a:r>
              <a:rPr lang="en-US" sz="2400" b="1" dirty="0"/>
              <a:t>Description of changes </a:t>
            </a:r>
            <a:r>
              <a:rPr lang="en-US" sz="2400" dirty="0"/>
              <a:t>made following advisor consultations and design sessions (1 page)</a:t>
            </a:r>
          </a:p>
          <a:p>
            <a:endParaRPr lang="en-US" sz="2400" dirty="0"/>
          </a:p>
          <a:p>
            <a:r>
              <a:rPr lang="en-US" sz="2400" b="1" dirty="0"/>
              <a:t>Community-Academic Partnership Plan </a:t>
            </a:r>
            <a:r>
              <a:rPr lang="en-US" sz="2400" dirty="0"/>
              <a:t>(1 page)</a:t>
            </a:r>
          </a:p>
          <a:p>
            <a:endParaRPr lang="en-US" dirty="0"/>
          </a:p>
          <a:p>
            <a:endParaRPr lang="en-US" dirty="0"/>
          </a:p>
        </p:txBody>
      </p:sp>
      <p:sp>
        <p:nvSpPr>
          <p:cNvPr id="4" name="Text Placeholder 3">
            <a:extLst>
              <a:ext uri="{FF2B5EF4-FFF2-40B4-BE49-F238E27FC236}">
                <a16:creationId xmlns:a16="http://schemas.microsoft.com/office/drawing/2014/main" id="{3E7452FA-CF93-FF42-E678-9B32516B828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4432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BCAB-8CC2-6549-829B-BDB36B04AA9E}"/>
              </a:ext>
            </a:extLst>
          </p:cNvPr>
          <p:cNvSpPr>
            <a:spLocks noGrp="1"/>
          </p:cNvSpPr>
          <p:nvPr>
            <p:ph type="title"/>
          </p:nvPr>
        </p:nvSpPr>
        <p:spPr/>
        <p:txBody>
          <a:bodyPr/>
          <a:lstStyle/>
          <a:p>
            <a:r>
              <a:rPr lang="en-US" dirty="0"/>
              <a:t>Full Application, continued</a:t>
            </a:r>
          </a:p>
        </p:txBody>
      </p:sp>
      <p:sp>
        <p:nvSpPr>
          <p:cNvPr id="3" name="Content Placeholder 2">
            <a:extLst>
              <a:ext uri="{FF2B5EF4-FFF2-40B4-BE49-F238E27FC236}">
                <a16:creationId xmlns:a16="http://schemas.microsoft.com/office/drawing/2014/main" id="{D4F46FC4-7F74-8553-5365-F2AB52185483}"/>
              </a:ext>
            </a:extLst>
          </p:cNvPr>
          <p:cNvSpPr>
            <a:spLocks noGrp="1"/>
          </p:cNvSpPr>
          <p:nvPr>
            <p:ph sz="half" idx="1"/>
          </p:nvPr>
        </p:nvSpPr>
        <p:spPr/>
        <p:txBody>
          <a:bodyPr>
            <a:normAutofit lnSpcReduction="10000"/>
          </a:bodyPr>
          <a:lstStyle/>
          <a:p>
            <a:r>
              <a:rPr lang="en-US" sz="2600" b="1" dirty="0"/>
              <a:t>Research Plan </a:t>
            </a:r>
            <a:r>
              <a:rPr lang="en-US" sz="2600" dirty="0"/>
              <a:t>(5 pages)</a:t>
            </a:r>
          </a:p>
          <a:p>
            <a:pPr lvl="1"/>
            <a:r>
              <a:rPr lang="en-US" sz="2200" dirty="0"/>
              <a:t>Specific Aims</a:t>
            </a:r>
          </a:p>
          <a:p>
            <a:pPr lvl="1"/>
            <a:r>
              <a:rPr lang="en-US" sz="2200" dirty="0"/>
              <a:t>Background and Significance</a:t>
            </a:r>
          </a:p>
          <a:p>
            <a:pPr lvl="1"/>
            <a:r>
              <a:rPr lang="en-US" sz="2200" dirty="0"/>
              <a:t>Innovation</a:t>
            </a:r>
          </a:p>
          <a:p>
            <a:pPr lvl="1"/>
            <a:r>
              <a:rPr lang="en-US" sz="2200" dirty="0"/>
              <a:t>Research Design and Methods</a:t>
            </a:r>
          </a:p>
          <a:p>
            <a:pPr lvl="1"/>
            <a:endParaRPr lang="en-US" sz="2200" dirty="0"/>
          </a:p>
          <a:p>
            <a:r>
              <a:rPr lang="en-US" sz="2600" b="1" dirty="0"/>
              <a:t>Bibliography and Literature Cited</a:t>
            </a:r>
          </a:p>
          <a:p>
            <a:endParaRPr lang="en-US" sz="2600" b="1" dirty="0"/>
          </a:p>
          <a:p>
            <a:r>
              <a:rPr lang="en-US" sz="2400" b="1" dirty="0"/>
              <a:t>Plan to Obtain Additional Funding </a:t>
            </a:r>
            <a:r>
              <a:rPr lang="en-US" sz="2400" dirty="0"/>
              <a:t>(1 page)</a:t>
            </a:r>
          </a:p>
          <a:p>
            <a:pPr lvl="1"/>
            <a:r>
              <a:rPr lang="en-US" sz="2000" dirty="0"/>
              <a:t>Identify specific funding opportunities by FOA number and name</a:t>
            </a:r>
          </a:p>
          <a:p>
            <a:pPr lvl="1"/>
            <a:endParaRPr lang="en-US" sz="2000" dirty="0"/>
          </a:p>
          <a:p>
            <a:r>
              <a:rPr lang="en-US" sz="2400" b="1" dirty="0"/>
              <a:t>Draft IRB application</a:t>
            </a:r>
          </a:p>
          <a:p>
            <a:endParaRPr lang="en-US" dirty="0"/>
          </a:p>
        </p:txBody>
      </p:sp>
      <p:sp>
        <p:nvSpPr>
          <p:cNvPr id="4" name="Text Placeholder 3">
            <a:extLst>
              <a:ext uri="{FF2B5EF4-FFF2-40B4-BE49-F238E27FC236}">
                <a16:creationId xmlns:a16="http://schemas.microsoft.com/office/drawing/2014/main" id="{07A7FA30-5099-3BA9-C08A-A5FABB5E53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261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BCAB-8CC2-6549-829B-BDB36B04AA9E}"/>
              </a:ext>
            </a:extLst>
          </p:cNvPr>
          <p:cNvSpPr>
            <a:spLocks noGrp="1"/>
          </p:cNvSpPr>
          <p:nvPr>
            <p:ph type="title"/>
          </p:nvPr>
        </p:nvSpPr>
        <p:spPr/>
        <p:txBody>
          <a:bodyPr/>
          <a:lstStyle/>
          <a:p>
            <a:r>
              <a:rPr lang="en-US" dirty="0"/>
              <a:t>Full Application, continued</a:t>
            </a:r>
          </a:p>
        </p:txBody>
      </p:sp>
      <p:sp>
        <p:nvSpPr>
          <p:cNvPr id="3" name="Content Placeholder 2">
            <a:extLst>
              <a:ext uri="{FF2B5EF4-FFF2-40B4-BE49-F238E27FC236}">
                <a16:creationId xmlns:a16="http://schemas.microsoft.com/office/drawing/2014/main" id="{D4F46FC4-7F74-8553-5365-F2AB52185483}"/>
              </a:ext>
            </a:extLst>
          </p:cNvPr>
          <p:cNvSpPr>
            <a:spLocks noGrp="1"/>
          </p:cNvSpPr>
          <p:nvPr>
            <p:ph sz="half" idx="1"/>
          </p:nvPr>
        </p:nvSpPr>
        <p:spPr/>
        <p:txBody>
          <a:bodyPr>
            <a:normAutofit/>
          </a:bodyPr>
          <a:lstStyle/>
          <a:p>
            <a:r>
              <a:rPr lang="en-US" sz="2600" b="1" dirty="0"/>
              <a:t>NIH </a:t>
            </a:r>
            <a:r>
              <a:rPr lang="en-US" sz="2600" b="1" dirty="0" err="1"/>
              <a:t>Biosketches</a:t>
            </a:r>
            <a:endParaRPr lang="en-US" sz="2200" b="1" dirty="0"/>
          </a:p>
          <a:p>
            <a:pPr lvl="1"/>
            <a:r>
              <a:rPr lang="en-US" sz="2200" dirty="0"/>
              <a:t>Principal Investigators</a:t>
            </a:r>
          </a:p>
          <a:p>
            <a:pPr lvl="1"/>
            <a:r>
              <a:rPr lang="en-US" sz="2200" dirty="0"/>
              <a:t>Key Personnel (academic and community)</a:t>
            </a:r>
          </a:p>
          <a:p>
            <a:pPr lvl="1"/>
            <a:endParaRPr lang="en-US" sz="2200" dirty="0"/>
          </a:p>
          <a:p>
            <a:r>
              <a:rPr lang="en-US" sz="2600" b="1" dirty="0"/>
              <a:t>Letters of Support </a:t>
            </a:r>
            <a:r>
              <a:rPr lang="en-US" sz="2600" dirty="0"/>
              <a:t>(optional)</a:t>
            </a:r>
          </a:p>
          <a:p>
            <a:endParaRPr lang="en-US" sz="2600" b="1" dirty="0"/>
          </a:p>
          <a:p>
            <a:r>
              <a:rPr lang="en-US" sz="2400" b="1" dirty="0"/>
              <a:t>Budget </a:t>
            </a:r>
            <a:r>
              <a:rPr lang="en-US" sz="2400" dirty="0"/>
              <a:t>(use provided template)</a:t>
            </a:r>
          </a:p>
          <a:p>
            <a:pPr lvl="1"/>
            <a:r>
              <a:rPr lang="en-US" sz="2000" dirty="0"/>
              <a:t>Separate budgets for community and academic partners</a:t>
            </a:r>
          </a:p>
          <a:p>
            <a:pPr lvl="1"/>
            <a:endParaRPr lang="en-US" sz="2000" dirty="0"/>
          </a:p>
          <a:p>
            <a:r>
              <a:rPr lang="en-US" sz="2400" b="1" dirty="0"/>
              <a:t>Budget Justification </a:t>
            </a:r>
            <a:r>
              <a:rPr lang="en-US" sz="2400" dirty="0"/>
              <a:t>(3 pages)</a:t>
            </a:r>
          </a:p>
          <a:p>
            <a:endParaRPr lang="en-US" dirty="0"/>
          </a:p>
        </p:txBody>
      </p:sp>
      <p:sp>
        <p:nvSpPr>
          <p:cNvPr id="4" name="Text Placeholder 3">
            <a:extLst>
              <a:ext uri="{FF2B5EF4-FFF2-40B4-BE49-F238E27FC236}">
                <a16:creationId xmlns:a16="http://schemas.microsoft.com/office/drawing/2014/main" id="{07A7FA30-5099-3BA9-C08A-A5FABB5E53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3368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613-4628-46A1-9FF6-6557C784BCD5}"/>
              </a:ext>
            </a:extLst>
          </p:cNvPr>
          <p:cNvSpPr>
            <a:spLocks noGrp="1"/>
          </p:cNvSpPr>
          <p:nvPr>
            <p:ph type="title"/>
          </p:nvPr>
        </p:nvSpPr>
        <p:spPr/>
        <p:txBody>
          <a:bodyPr/>
          <a:lstStyle/>
          <a:p>
            <a:r>
              <a:rPr lang="en-US" dirty="0"/>
              <a:t>What happens after you submit your application?</a:t>
            </a:r>
          </a:p>
        </p:txBody>
      </p:sp>
      <p:sp>
        <p:nvSpPr>
          <p:cNvPr id="3" name="Content Placeholder 2">
            <a:extLst>
              <a:ext uri="{FF2B5EF4-FFF2-40B4-BE49-F238E27FC236}">
                <a16:creationId xmlns:a16="http://schemas.microsoft.com/office/drawing/2014/main" id="{18BB4FBC-7B16-49A8-B0FD-CA010516088E}"/>
              </a:ext>
            </a:extLst>
          </p:cNvPr>
          <p:cNvSpPr>
            <a:spLocks noGrp="1"/>
          </p:cNvSpPr>
          <p:nvPr>
            <p:ph sz="half" idx="1"/>
          </p:nvPr>
        </p:nvSpPr>
        <p:spPr>
          <a:xfrm>
            <a:off x="338667" y="1677433"/>
            <a:ext cx="11461750" cy="4127602"/>
          </a:xfrm>
        </p:spPr>
        <p:txBody>
          <a:bodyPr>
            <a:normAutofit fontScale="92500" lnSpcReduction="10000"/>
          </a:bodyPr>
          <a:lstStyle/>
          <a:p>
            <a:r>
              <a:rPr lang="en-US" b="1" dirty="0"/>
              <a:t>Full application review</a:t>
            </a:r>
          </a:p>
          <a:p>
            <a:pPr lvl="1"/>
            <a:r>
              <a:rPr lang="en-US" dirty="0"/>
              <a:t>Panel of community leaders and CTSI-affiliated researchers who are experienced in community engaged research </a:t>
            </a:r>
            <a:r>
              <a:rPr lang="en-US" i="1" dirty="0"/>
              <a:t>(similar to LOI review)</a:t>
            </a:r>
          </a:p>
          <a:p>
            <a:endParaRPr lang="en-US" dirty="0"/>
          </a:p>
          <a:p>
            <a:r>
              <a:rPr lang="en-US" b="1" dirty="0"/>
              <a:t>Final funding decision</a:t>
            </a:r>
          </a:p>
          <a:p>
            <a:pPr lvl="1"/>
            <a:r>
              <a:rPr lang="en-US" dirty="0"/>
              <a:t>CTSI Co-PIs discuss the review panel’s scoring and reviews and make the final funding decision</a:t>
            </a:r>
          </a:p>
          <a:p>
            <a:endParaRPr lang="en-US" dirty="0"/>
          </a:p>
        </p:txBody>
      </p:sp>
    </p:spTree>
    <p:extLst>
      <p:ext uri="{BB962C8B-B14F-4D97-AF65-F5344CB8AC3E}">
        <p14:creationId xmlns:p14="http://schemas.microsoft.com/office/powerpoint/2010/main" val="356851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E51DB-756F-4F61-8836-5A98C6357DC8}"/>
              </a:ext>
            </a:extLst>
          </p:cNvPr>
          <p:cNvSpPr>
            <a:spLocks noGrp="1"/>
          </p:cNvSpPr>
          <p:nvPr>
            <p:ph type="title"/>
          </p:nvPr>
        </p:nvSpPr>
        <p:spPr>
          <a:xfrm>
            <a:off x="838200" y="1983378"/>
            <a:ext cx="10515600" cy="1325563"/>
          </a:xfrm>
        </p:spPr>
        <p:txBody>
          <a:bodyPr/>
          <a:lstStyle/>
          <a:p>
            <a:r>
              <a:rPr lang="en-US" sz="4400" dirty="0"/>
              <a:t>preparing your budget</a:t>
            </a:r>
            <a:br>
              <a:rPr lang="en-US" sz="4400" dirty="0"/>
            </a:br>
            <a:br>
              <a:rPr lang="en-US" sz="4400" dirty="0"/>
            </a:br>
            <a:endParaRPr lang="en-US" sz="4400" dirty="0"/>
          </a:p>
        </p:txBody>
      </p:sp>
    </p:spTree>
    <p:extLst>
      <p:ext uri="{BB962C8B-B14F-4D97-AF65-F5344CB8AC3E}">
        <p14:creationId xmlns:p14="http://schemas.microsoft.com/office/powerpoint/2010/main" val="26107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4BA15-2300-4F8F-93B1-D81982EE5BFA}"/>
              </a:ext>
            </a:extLst>
          </p:cNvPr>
          <p:cNvSpPr>
            <a:spLocks noGrp="1"/>
          </p:cNvSpPr>
          <p:nvPr>
            <p:ph type="title"/>
          </p:nvPr>
        </p:nvSpPr>
        <p:spPr/>
        <p:txBody>
          <a:bodyPr/>
          <a:lstStyle/>
          <a:p>
            <a:r>
              <a:rPr lang="en-US" dirty="0"/>
              <a:t>CTSI &amp; CAPP Team</a:t>
            </a:r>
          </a:p>
        </p:txBody>
      </p:sp>
      <p:sp>
        <p:nvSpPr>
          <p:cNvPr id="5" name="Content Placeholder 4">
            <a:extLst>
              <a:ext uri="{FF2B5EF4-FFF2-40B4-BE49-F238E27FC236}">
                <a16:creationId xmlns:a16="http://schemas.microsoft.com/office/drawing/2014/main" id="{4C7EAB94-9035-4F8E-9F55-54D0B0DB7077}"/>
              </a:ext>
            </a:extLst>
          </p:cNvPr>
          <p:cNvSpPr>
            <a:spLocks noGrp="1"/>
          </p:cNvSpPr>
          <p:nvPr>
            <p:ph sz="half" idx="1"/>
          </p:nvPr>
        </p:nvSpPr>
        <p:spPr>
          <a:xfrm>
            <a:off x="338667" y="1058333"/>
            <a:ext cx="11729286" cy="4830692"/>
          </a:xfrm>
        </p:spPr>
        <p:txBody>
          <a:bodyPr>
            <a:normAutofit/>
          </a:bodyPr>
          <a:lstStyle/>
          <a:p>
            <a:r>
              <a:rPr lang="en-US" sz="3000" dirty="0"/>
              <a:t>CTSI Pilot Program</a:t>
            </a:r>
          </a:p>
          <a:p>
            <a:pPr lvl="1"/>
            <a:r>
              <a:rPr lang="en-US" sz="2467" dirty="0"/>
              <a:t>Louisa A. Stark, PhD, </a:t>
            </a:r>
            <a:r>
              <a:rPr lang="en-US" sz="1467" dirty="0"/>
              <a:t>CAPP Pilot Director</a:t>
            </a:r>
          </a:p>
          <a:p>
            <a:pPr lvl="1"/>
            <a:r>
              <a:rPr lang="en-US" sz="2500" dirty="0"/>
              <a:t>Breanne Johnson, </a:t>
            </a:r>
            <a:r>
              <a:rPr lang="en-US" sz="1470" dirty="0"/>
              <a:t>Pilot Program Manager, CTSI RSA Committee Co-Chair</a:t>
            </a:r>
          </a:p>
          <a:p>
            <a:pPr lvl="1"/>
            <a:r>
              <a:rPr lang="en-US" sz="2300" dirty="0"/>
              <a:t>Stacey Peterson, </a:t>
            </a:r>
            <a:r>
              <a:rPr lang="en-US" sz="1470" dirty="0"/>
              <a:t>CTSI RSA Committee Co-Chair</a:t>
            </a:r>
          </a:p>
          <a:p>
            <a:pPr lvl="1"/>
            <a:endParaRPr lang="en-US" sz="1470" dirty="0"/>
          </a:p>
          <a:p>
            <a:r>
              <a:rPr lang="en-US" sz="3000" dirty="0"/>
              <a:t>CTSI Community Collaboration &amp; Engagement Team (CCET)</a:t>
            </a:r>
          </a:p>
          <a:p>
            <a:pPr lvl="1"/>
            <a:r>
              <a:rPr lang="en-US" sz="2467" dirty="0"/>
              <a:t>Ana C. Sanchez-</a:t>
            </a:r>
            <a:r>
              <a:rPr lang="en-US" sz="2467" dirty="0" err="1"/>
              <a:t>Birkhead</a:t>
            </a:r>
            <a:r>
              <a:rPr lang="en-US" sz="2467" dirty="0"/>
              <a:t>, PhD, </a:t>
            </a:r>
            <a:r>
              <a:rPr lang="en-US" sz="1467" dirty="0"/>
              <a:t>CTSI/CCET Co-Director</a:t>
            </a:r>
          </a:p>
          <a:p>
            <a:pPr lvl="1"/>
            <a:r>
              <a:rPr lang="en-US" sz="2467" dirty="0"/>
              <a:t>Sara J. Knight, PhD, </a:t>
            </a:r>
            <a:r>
              <a:rPr lang="en-US" sz="1467" dirty="0"/>
              <a:t>CTSI/CCET Co-Director</a:t>
            </a:r>
          </a:p>
          <a:p>
            <a:pPr lvl="1"/>
            <a:r>
              <a:rPr lang="en-US" sz="2470" dirty="0"/>
              <a:t>Heather Williamson, </a:t>
            </a:r>
            <a:r>
              <a:rPr lang="en-US" sz="1470" dirty="0"/>
              <a:t>CCET </a:t>
            </a:r>
            <a:r>
              <a:rPr lang="en-US" sz="1467" dirty="0"/>
              <a:t>Program Coordinator</a:t>
            </a:r>
          </a:p>
          <a:p>
            <a:pPr lvl="1"/>
            <a:r>
              <a:rPr lang="en-US" sz="2470" dirty="0"/>
              <a:t>Hanna Hedges, </a:t>
            </a:r>
            <a:r>
              <a:rPr lang="en-US" sz="1400" dirty="0"/>
              <a:t>CCET </a:t>
            </a:r>
            <a:r>
              <a:rPr lang="en-US" sz="1467" dirty="0"/>
              <a:t>Program Coordinator</a:t>
            </a:r>
          </a:p>
          <a:p>
            <a:pPr lvl="1"/>
            <a:endParaRPr lang="en-US" sz="1467" dirty="0"/>
          </a:p>
          <a:p>
            <a:endParaRPr lang="en-US" dirty="0"/>
          </a:p>
        </p:txBody>
      </p:sp>
    </p:spTree>
    <p:extLst>
      <p:ext uri="{BB962C8B-B14F-4D97-AF65-F5344CB8AC3E}">
        <p14:creationId xmlns:p14="http://schemas.microsoft.com/office/powerpoint/2010/main" val="118066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DAAC-5873-4868-A34D-8C87080F3C09}"/>
              </a:ext>
            </a:extLst>
          </p:cNvPr>
          <p:cNvSpPr>
            <a:spLocks noGrp="1"/>
          </p:cNvSpPr>
          <p:nvPr>
            <p:ph type="title"/>
          </p:nvPr>
        </p:nvSpPr>
        <p:spPr/>
        <p:txBody>
          <a:bodyPr/>
          <a:lstStyle/>
          <a:p>
            <a:r>
              <a:rPr lang="en-US" dirty="0"/>
              <a:t>Budget Development</a:t>
            </a:r>
          </a:p>
        </p:txBody>
      </p:sp>
      <p:sp>
        <p:nvSpPr>
          <p:cNvPr id="3" name="Content Placeholder 2">
            <a:extLst>
              <a:ext uri="{FF2B5EF4-FFF2-40B4-BE49-F238E27FC236}">
                <a16:creationId xmlns:a16="http://schemas.microsoft.com/office/drawing/2014/main" id="{76CC07B0-43C3-48D4-8914-0C4E751530D5}"/>
              </a:ext>
            </a:extLst>
          </p:cNvPr>
          <p:cNvSpPr>
            <a:spLocks noGrp="1"/>
          </p:cNvSpPr>
          <p:nvPr>
            <p:ph sz="half" idx="1"/>
          </p:nvPr>
        </p:nvSpPr>
        <p:spPr/>
        <p:txBody>
          <a:bodyPr>
            <a:normAutofit lnSpcReduction="10000"/>
          </a:bodyPr>
          <a:lstStyle/>
          <a:p>
            <a:r>
              <a:rPr lang="en-US" dirty="0"/>
              <a:t>Allows up to $60,000</a:t>
            </a:r>
          </a:p>
          <a:p>
            <a:r>
              <a:rPr lang="en-US" dirty="0"/>
              <a:t>Required to detail the budget in 2 pieces:</a:t>
            </a:r>
          </a:p>
          <a:p>
            <a:pPr lvl="1"/>
            <a:r>
              <a:rPr lang="en-US" dirty="0"/>
              <a:t>Academic</a:t>
            </a:r>
          </a:p>
          <a:p>
            <a:pPr lvl="1"/>
            <a:r>
              <a:rPr lang="en-US" dirty="0"/>
              <a:t>Community partner</a:t>
            </a:r>
          </a:p>
          <a:p>
            <a:r>
              <a:rPr lang="en-US" dirty="0"/>
              <a:t>Budget should reflect actual needs and justifiable reason</a:t>
            </a:r>
          </a:p>
          <a:p>
            <a:r>
              <a:rPr lang="en-US" dirty="0"/>
              <a:t>No set limit for either side – must stay within the overall budget cap</a:t>
            </a:r>
          </a:p>
        </p:txBody>
      </p:sp>
      <p:pic>
        <p:nvPicPr>
          <p:cNvPr id="5" name="Picture 4">
            <a:extLst>
              <a:ext uri="{FF2B5EF4-FFF2-40B4-BE49-F238E27FC236}">
                <a16:creationId xmlns:a16="http://schemas.microsoft.com/office/drawing/2014/main" id="{7288EEE4-3021-424C-95C3-6BA82C934104}"/>
              </a:ext>
            </a:extLst>
          </p:cNvPr>
          <p:cNvPicPr>
            <a:picLocks noChangeAspect="1"/>
          </p:cNvPicPr>
          <p:nvPr/>
        </p:nvPicPr>
        <p:blipFill>
          <a:blip r:embed="rId3"/>
          <a:stretch>
            <a:fillRect/>
          </a:stretch>
        </p:blipFill>
        <p:spPr>
          <a:xfrm>
            <a:off x="6449210" y="2790733"/>
            <a:ext cx="4105275" cy="495300"/>
          </a:xfrm>
          <a:prstGeom prst="rect">
            <a:avLst/>
          </a:prstGeom>
        </p:spPr>
      </p:pic>
    </p:spTree>
    <p:extLst>
      <p:ext uri="{BB962C8B-B14F-4D97-AF65-F5344CB8AC3E}">
        <p14:creationId xmlns:p14="http://schemas.microsoft.com/office/powerpoint/2010/main" val="365257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DAAC-5873-4868-A34D-8C87080F3C09}"/>
              </a:ext>
            </a:extLst>
          </p:cNvPr>
          <p:cNvSpPr>
            <a:spLocks noGrp="1"/>
          </p:cNvSpPr>
          <p:nvPr>
            <p:ph type="title"/>
          </p:nvPr>
        </p:nvSpPr>
        <p:spPr/>
        <p:txBody>
          <a:bodyPr/>
          <a:lstStyle/>
          <a:p>
            <a:r>
              <a:rPr lang="en-US" sz="3500" dirty="0"/>
              <a:t>Budget Development – Community partner</a:t>
            </a:r>
          </a:p>
        </p:txBody>
      </p:sp>
      <p:sp>
        <p:nvSpPr>
          <p:cNvPr id="3" name="Content Placeholder 2">
            <a:extLst>
              <a:ext uri="{FF2B5EF4-FFF2-40B4-BE49-F238E27FC236}">
                <a16:creationId xmlns:a16="http://schemas.microsoft.com/office/drawing/2014/main" id="{76CC07B0-43C3-48D4-8914-0C4E751530D5}"/>
              </a:ext>
            </a:extLst>
          </p:cNvPr>
          <p:cNvSpPr>
            <a:spLocks noGrp="1"/>
          </p:cNvSpPr>
          <p:nvPr>
            <p:ph sz="half" idx="1"/>
          </p:nvPr>
        </p:nvSpPr>
        <p:spPr/>
        <p:txBody>
          <a:bodyPr>
            <a:noAutofit/>
          </a:bodyPr>
          <a:lstStyle/>
          <a:p>
            <a:pPr marL="0" lvl="0" indent="0">
              <a:buNone/>
            </a:pPr>
            <a:r>
              <a:rPr lang="en-US" sz="1800" u="sng" dirty="0"/>
              <a:t>Typical expenses may include: </a:t>
            </a:r>
          </a:p>
          <a:p>
            <a:r>
              <a:rPr lang="en-US" sz="1800" dirty="0"/>
              <a:t>Incentives for research participants</a:t>
            </a:r>
          </a:p>
          <a:p>
            <a:pPr lvl="1"/>
            <a:r>
              <a:rPr lang="en-US" sz="1800" dirty="0"/>
              <a:t>Including food and beverage, if justified; additional approval from CTSI required</a:t>
            </a:r>
          </a:p>
          <a:p>
            <a:pPr lvl="0"/>
            <a:r>
              <a:rPr lang="en-US" sz="1800" dirty="0"/>
              <a:t>Payments or other incentives for Community Health Workers or other individuals to recruit participants, carry out a program, and/or collect data</a:t>
            </a:r>
          </a:p>
          <a:p>
            <a:pPr lvl="1"/>
            <a:r>
              <a:rPr lang="en-US" sz="1800" dirty="0"/>
              <a:t>Including food and beverage, if justified; additional approval from CTSI required</a:t>
            </a:r>
          </a:p>
          <a:p>
            <a:pPr lvl="0"/>
            <a:r>
              <a:rPr lang="en-US" sz="1800" dirty="0"/>
              <a:t>Payment for community leaders/members for work performed outside of normal job scope when necessary for the completion of the project</a:t>
            </a:r>
          </a:p>
          <a:p>
            <a:pPr lvl="0"/>
            <a:r>
              <a:rPr lang="en-US" sz="1800" dirty="0"/>
              <a:t>Supplies needed to conduct the research project</a:t>
            </a:r>
          </a:p>
          <a:p>
            <a:pPr lvl="0"/>
            <a:r>
              <a:rPr lang="en-US" sz="1800" dirty="0"/>
              <a:t>Charges for CTSI services such as engagement sessions, survey design, or statistical analysis</a:t>
            </a:r>
          </a:p>
          <a:p>
            <a:pPr lvl="0"/>
            <a:r>
              <a:rPr lang="en-US" sz="1800" dirty="0"/>
              <a:t>Travel to present or co-present project findings at professional conferences</a:t>
            </a:r>
          </a:p>
          <a:p>
            <a:pPr lvl="0"/>
            <a:r>
              <a:rPr lang="en-US" sz="1800" dirty="0"/>
              <a:t>Dissemination events with research participants and/or community members</a:t>
            </a:r>
          </a:p>
          <a:p>
            <a:pPr lvl="1"/>
            <a:r>
              <a:rPr lang="en-US" sz="1800" dirty="0"/>
              <a:t>  Including food and beverage, if justified; additional approval from CTSI required</a:t>
            </a:r>
          </a:p>
          <a:p>
            <a:pPr marL="0" lvl="0" indent="0">
              <a:buNone/>
            </a:pPr>
            <a:r>
              <a:rPr lang="en-US" sz="1800" u="sng" dirty="0"/>
              <a:t>The following costs are not covered by these awards:</a:t>
            </a:r>
          </a:p>
          <a:p>
            <a:pPr lvl="1"/>
            <a:r>
              <a:rPr lang="en-US" sz="1800" dirty="0"/>
              <a:t>Alcoholic Beverages</a:t>
            </a:r>
          </a:p>
        </p:txBody>
      </p:sp>
      <p:sp>
        <p:nvSpPr>
          <p:cNvPr id="4" name="Text Placeholder 3">
            <a:extLst>
              <a:ext uri="{FF2B5EF4-FFF2-40B4-BE49-F238E27FC236}">
                <a16:creationId xmlns:a16="http://schemas.microsoft.com/office/drawing/2014/main" id="{29980127-291E-4B35-9FA9-160D9DBE52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1056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DAAC-5873-4868-A34D-8C87080F3C09}"/>
              </a:ext>
            </a:extLst>
          </p:cNvPr>
          <p:cNvSpPr>
            <a:spLocks noGrp="1"/>
          </p:cNvSpPr>
          <p:nvPr>
            <p:ph type="title"/>
          </p:nvPr>
        </p:nvSpPr>
        <p:spPr/>
        <p:txBody>
          <a:bodyPr/>
          <a:lstStyle/>
          <a:p>
            <a:r>
              <a:rPr lang="en-US" sz="3500" dirty="0"/>
              <a:t>Budget Development – Academic partner</a:t>
            </a:r>
          </a:p>
        </p:txBody>
      </p:sp>
      <p:sp>
        <p:nvSpPr>
          <p:cNvPr id="3" name="Content Placeholder 2">
            <a:extLst>
              <a:ext uri="{FF2B5EF4-FFF2-40B4-BE49-F238E27FC236}">
                <a16:creationId xmlns:a16="http://schemas.microsoft.com/office/drawing/2014/main" id="{76CC07B0-43C3-48D4-8914-0C4E751530D5}"/>
              </a:ext>
            </a:extLst>
          </p:cNvPr>
          <p:cNvSpPr>
            <a:spLocks noGrp="1"/>
          </p:cNvSpPr>
          <p:nvPr>
            <p:ph sz="half" idx="1"/>
          </p:nvPr>
        </p:nvSpPr>
        <p:spPr>
          <a:xfrm>
            <a:off x="338667" y="885339"/>
            <a:ext cx="11461750" cy="5268326"/>
          </a:xfrm>
        </p:spPr>
        <p:txBody>
          <a:bodyPr>
            <a:noAutofit/>
          </a:bodyPr>
          <a:lstStyle/>
          <a:p>
            <a:pPr marL="0" lvl="0" indent="0">
              <a:buNone/>
            </a:pPr>
            <a:r>
              <a:rPr lang="en-US" sz="2000" u="sng" dirty="0"/>
              <a:t>Typical expenses include: </a:t>
            </a:r>
          </a:p>
          <a:p>
            <a:pPr lvl="1"/>
            <a:r>
              <a:rPr lang="en-US" sz="2000" dirty="0"/>
              <a:t>Incentives for research participants</a:t>
            </a:r>
          </a:p>
          <a:p>
            <a:pPr lvl="1"/>
            <a:r>
              <a:rPr lang="en-US" sz="2000" dirty="0"/>
              <a:t>Technical supplies needed to conduct the research project</a:t>
            </a:r>
          </a:p>
          <a:p>
            <a:pPr lvl="1"/>
            <a:r>
              <a:rPr lang="en-US" sz="2000" dirty="0"/>
              <a:t>Charges for CTSI services such as engagement sessions, survey design, or statistical analysis  </a:t>
            </a:r>
          </a:p>
          <a:p>
            <a:pPr marL="0" lvl="0" indent="0">
              <a:buNone/>
            </a:pPr>
            <a:r>
              <a:rPr lang="en-US" sz="2000" u="sng" dirty="0"/>
              <a:t>The following costs are not covered by these awards:</a:t>
            </a:r>
          </a:p>
          <a:p>
            <a:pPr lvl="1"/>
            <a:r>
              <a:rPr lang="en-US" sz="2000" dirty="0"/>
              <a:t>Faculty salaries</a:t>
            </a:r>
          </a:p>
          <a:p>
            <a:pPr lvl="1"/>
            <a:r>
              <a:rPr lang="en-US" sz="2000" dirty="0"/>
              <a:t>Post-doctoral salaries for those already listed as a trainee on a T grant </a:t>
            </a:r>
          </a:p>
          <a:p>
            <a:pPr lvl="1"/>
            <a:r>
              <a:rPr lang="en-US" sz="2000" dirty="0"/>
              <a:t>Graduate student stipends or tuition (stipends are from grants or other awards)</a:t>
            </a:r>
          </a:p>
          <a:p>
            <a:pPr lvl="1"/>
            <a:r>
              <a:rPr lang="en-US" sz="2000" dirty="0"/>
              <a:t>Monetary incentives for health care clinics to participate in research</a:t>
            </a:r>
          </a:p>
          <a:p>
            <a:pPr lvl="1"/>
            <a:r>
              <a:rPr lang="en-US" sz="2000" dirty="0"/>
              <a:t>Meals or hospitality (i.e., no food, beverages, or alcohol)</a:t>
            </a:r>
          </a:p>
          <a:p>
            <a:pPr lvl="1"/>
            <a:r>
              <a:rPr lang="en-US" sz="2000" dirty="0"/>
              <a:t>Travel that is not directly related to the conduct of research (including travel to conferences to present findings)</a:t>
            </a:r>
          </a:p>
          <a:p>
            <a:pPr lvl="1"/>
            <a:r>
              <a:rPr lang="en-US" sz="2000" dirty="0"/>
              <a:t>Other items typically supported by indirect costs </a:t>
            </a:r>
          </a:p>
        </p:txBody>
      </p:sp>
      <p:sp>
        <p:nvSpPr>
          <p:cNvPr id="4" name="Text Placeholder 3">
            <a:extLst>
              <a:ext uri="{FF2B5EF4-FFF2-40B4-BE49-F238E27FC236}">
                <a16:creationId xmlns:a16="http://schemas.microsoft.com/office/drawing/2014/main" id="{29980127-291E-4B35-9FA9-160D9DBE52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8520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DAAC-5873-4868-A34D-8C87080F3C09}"/>
              </a:ext>
            </a:extLst>
          </p:cNvPr>
          <p:cNvSpPr>
            <a:spLocks noGrp="1"/>
          </p:cNvSpPr>
          <p:nvPr>
            <p:ph type="title"/>
          </p:nvPr>
        </p:nvSpPr>
        <p:spPr>
          <a:xfrm>
            <a:off x="365125" y="187864"/>
            <a:ext cx="11461750" cy="549537"/>
          </a:xfrm>
        </p:spPr>
        <p:txBody>
          <a:bodyPr/>
          <a:lstStyle/>
          <a:p>
            <a:r>
              <a:rPr lang="en-US" sz="3400" dirty="0"/>
              <a:t>Budget Development – Guidelines to follow</a:t>
            </a:r>
          </a:p>
        </p:txBody>
      </p:sp>
      <p:sp>
        <p:nvSpPr>
          <p:cNvPr id="3" name="Content Placeholder 2">
            <a:extLst>
              <a:ext uri="{FF2B5EF4-FFF2-40B4-BE49-F238E27FC236}">
                <a16:creationId xmlns:a16="http://schemas.microsoft.com/office/drawing/2014/main" id="{76CC07B0-43C3-48D4-8914-0C4E751530D5}"/>
              </a:ext>
            </a:extLst>
          </p:cNvPr>
          <p:cNvSpPr>
            <a:spLocks noGrp="1"/>
          </p:cNvSpPr>
          <p:nvPr>
            <p:ph sz="half" idx="1"/>
          </p:nvPr>
        </p:nvSpPr>
        <p:spPr/>
        <p:txBody>
          <a:bodyPr>
            <a:noAutofit/>
          </a:bodyPr>
          <a:lstStyle/>
          <a:p>
            <a:r>
              <a:rPr lang="en-US" sz="2400" dirty="0"/>
              <a:t>Contact consultants or service-based contacts (such as CTSI Cores &amp; Services) early on to get a quote – do not estimate or use rates on CTSI website</a:t>
            </a:r>
          </a:p>
          <a:p>
            <a:pPr lvl="1"/>
            <a:r>
              <a:rPr lang="en-US" sz="2000" i="1" dirty="0"/>
              <a:t>Statistical support is available through the CTSI for grant applications</a:t>
            </a:r>
          </a:p>
          <a:p>
            <a:r>
              <a:rPr lang="en-US" sz="2400" dirty="0"/>
              <a:t>Create a project timeline with milestones and consider each cost required along the way (development, printing, travel, etc.)</a:t>
            </a:r>
          </a:p>
          <a:p>
            <a:r>
              <a:rPr lang="en-US" sz="2400" dirty="0"/>
              <a:t>Fringe benefits should be included for any University support staff member</a:t>
            </a:r>
          </a:p>
          <a:p>
            <a:r>
              <a:rPr lang="en-US" sz="2400" dirty="0"/>
              <a:t>If funded, prepare for administrative effort to set up budget and payment terms</a:t>
            </a:r>
          </a:p>
          <a:p>
            <a:pPr lvl="1"/>
            <a:r>
              <a:rPr lang="en-US" sz="2000" i="1" dirty="0"/>
              <a:t>i.e. data sharing agreements, consultant agreements, data use agreements</a:t>
            </a:r>
          </a:p>
          <a:p>
            <a:pPr lvl="1"/>
            <a:r>
              <a:rPr lang="en-US" sz="2000" i="1" dirty="0"/>
              <a:t>Don’t UNDERESTIMATE the amount of time these take</a:t>
            </a:r>
          </a:p>
        </p:txBody>
      </p:sp>
      <p:sp>
        <p:nvSpPr>
          <p:cNvPr id="4" name="Text Placeholder 3">
            <a:extLst>
              <a:ext uri="{FF2B5EF4-FFF2-40B4-BE49-F238E27FC236}">
                <a16:creationId xmlns:a16="http://schemas.microsoft.com/office/drawing/2014/main" id="{29980127-291E-4B35-9FA9-160D9DBE52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1498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DAAC-5873-4868-A34D-8C87080F3C09}"/>
              </a:ext>
            </a:extLst>
          </p:cNvPr>
          <p:cNvSpPr>
            <a:spLocks noGrp="1"/>
          </p:cNvSpPr>
          <p:nvPr>
            <p:ph type="title"/>
          </p:nvPr>
        </p:nvSpPr>
        <p:spPr/>
        <p:txBody>
          <a:bodyPr/>
          <a:lstStyle/>
          <a:p>
            <a:r>
              <a:rPr lang="en-US" sz="3000" dirty="0"/>
              <a:t>Budget Development – General Budget Guidelines</a:t>
            </a:r>
          </a:p>
        </p:txBody>
      </p:sp>
      <p:sp>
        <p:nvSpPr>
          <p:cNvPr id="3" name="Content Placeholder 2">
            <a:extLst>
              <a:ext uri="{FF2B5EF4-FFF2-40B4-BE49-F238E27FC236}">
                <a16:creationId xmlns:a16="http://schemas.microsoft.com/office/drawing/2014/main" id="{76CC07B0-43C3-48D4-8914-0C4E751530D5}"/>
              </a:ext>
            </a:extLst>
          </p:cNvPr>
          <p:cNvSpPr>
            <a:spLocks noGrp="1"/>
          </p:cNvSpPr>
          <p:nvPr>
            <p:ph sz="half" idx="1"/>
          </p:nvPr>
        </p:nvSpPr>
        <p:spPr/>
        <p:txBody>
          <a:bodyPr>
            <a:noAutofit/>
          </a:bodyPr>
          <a:lstStyle/>
          <a:p>
            <a:r>
              <a:rPr lang="en-US" sz="2400" dirty="0"/>
              <a:t>Read budget regulations carefully. </a:t>
            </a:r>
          </a:p>
          <a:p>
            <a:r>
              <a:rPr lang="en-US" sz="2400" dirty="0"/>
              <a:t>Meals – NIH only allows meals in unique circumstances; discuss any request to include meals for community meetings with the CAPP program administrator. </a:t>
            </a:r>
          </a:p>
          <a:p>
            <a:r>
              <a:rPr lang="en-US" sz="2400" dirty="0"/>
              <a:t>Gift cards – NIH allows these to be used for participant compensation, but a payment log must be kept. </a:t>
            </a:r>
          </a:p>
          <a:p>
            <a:r>
              <a:rPr lang="en-US" sz="2400" dirty="0"/>
              <a:t>Budget should not be left for the end of the process – budget limitation can impact the scope of your work!</a:t>
            </a:r>
          </a:p>
          <a:p>
            <a:r>
              <a:rPr lang="en-US" sz="2400" dirty="0"/>
              <a:t>Set up a time to review your budget.</a:t>
            </a:r>
          </a:p>
          <a:p>
            <a:r>
              <a:rPr lang="en-US" sz="2400" dirty="0"/>
              <a:t>Review the FOA &amp; ask questions.</a:t>
            </a:r>
          </a:p>
        </p:txBody>
      </p:sp>
      <p:sp>
        <p:nvSpPr>
          <p:cNvPr id="4" name="Text Placeholder 3">
            <a:extLst>
              <a:ext uri="{FF2B5EF4-FFF2-40B4-BE49-F238E27FC236}">
                <a16:creationId xmlns:a16="http://schemas.microsoft.com/office/drawing/2014/main" id="{29980127-291E-4B35-9FA9-160D9DBE52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37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0E51DB-756F-4F61-8836-5A98C6357DC8}"/>
              </a:ext>
            </a:extLst>
          </p:cNvPr>
          <p:cNvSpPr>
            <a:spLocks noGrp="1"/>
          </p:cNvSpPr>
          <p:nvPr>
            <p:ph type="title"/>
          </p:nvPr>
        </p:nvSpPr>
        <p:spPr>
          <a:xfrm>
            <a:off x="391885" y="1983378"/>
            <a:ext cx="11504645" cy="1325563"/>
          </a:xfrm>
        </p:spPr>
        <p:txBody>
          <a:bodyPr/>
          <a:lstStyle/>
          <a:p>
            <a:r>
              <a:rPr lang="en-US" sz="6000" dirty="0"/>
              <a:t>NIH </a:t>
            </a:r>
            <a:r>
              <a:rPr lang="en-US" sz="6000" dirty="0" err="1"/>
              <a:t>Biosketches</a:t>
            </a:r>
            <a:br>
              <a:rPr lang="en-US" dirty="0"/>
            </a:br>
            <a:br>
              <a:rPr lang="en-US" dirty="0"/>
            </a:br>
            <a:endParaRPr lang="en-US" sz="2500" dirty="0"/>
          </a:p>
        </p:txBody>
      </p:sp>
    </p:spTree>
    <p:extLst>
      <p:ext uri="{BB962C8B-B14F-4D97-AF65-F5344CB8AC3E}">
        <p14:creationId xmlns:p14="http://schemas.microsoft.com/office/powerpoint/2010/main" val="36997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DAAC-5873-4868-A34D-8C87080F3C09}"/>
              </a:ext>
            </a:extLst>
          </p:cNvPr>
          <p:cNvSpPr>
            <a:spLocks noGrp="1"/>
          </p:cNvSpPr>
          <p:nvPr>
            <p:ph type="title"/>
          </p:nvPr>
        </p:nvSpPr>
        <p:spPr/>
        <p:txBody>
          <a:bodyPr/>
          <a:lstStyle/>
          <a:p>
            <a:r>
              <a:rPr lang="en-US" sz="3000" dirty="0"/>
              <a:t>NIH BIOSKETCH &amp; Other SUPPORT</a:t>
            </a:r>
          </a:p>
        </p:txBody>
      </p:sp>
      <p:sp>
        <p:nvSpPr>
          <p:cNvPr id="3" name="Content Placeholder 2">
            <a:extLst>
              <a:ext uri="{FF2B5EF4-FFF2-40B4-BE49-F238E27FC236}">
                <a16:creationId xmlns:a16="http://schemas.microsoft.com/office/drawing/2014/main" id="{76CC07B0-43C3-48D4-8914-0C4E751530D5}"/>
              </a:ext>
            </a:extLst>
          </p:cNvPr>
          <p:cNvSpPr>
            <a:spLocks noGrp="1"/>
          </p:cNvSpPr>
          <p:nvPr>
            <p:ph sz="half" idx="1"/>
          </p:nvPr>
        </p:nvSpPr>
        <p:spPr/>
        <p:txBody>
          <a:bodyPr>
            <a:noAutofit/>
          </a:bodyPr>
          <a:lstStyle/>
          <a:p>
            <a:pPr marL="285750" indent="-285750">
              <a:buFont typeface="Arial" panose="020B0604020202020204" pitchFamily="34" charset="0"/>
              <a:buChar char="•"/>
            </a:pPr>
            <a:r>
              <a:rPr lang="en-US" sz="2200" dirty="0"/>
              <a:t>Required for all NIH sponsored grant proposals – used very frequently for health sciences</a:t>
            </a:r>
          </a:p>
          <a:p>
            <a:pPr marL="285750" indent="-285750" algn="ctr">
              <a:buFont typeface="Arial" panose="020B0604020202020204" pitchFamily="34" charset="0"/>
              <a:buChar char="•"/>
            </a:pPr>
            <a:r>
              <a:rPr lang="en-US" sz="2200" b="1" i="1" dirty="0"/>
              <a:t>Used to highlight an individual’s qualifications for a role in a specific project.</a:t>
            </a:r>
          </a:p>
          <a:p>
            <a:pPr marL="285750" indent="-285750">
              <a:buFont typeface="Arial" panose="020B0604020202020204" pitchFamily="34" charset="0"/>
              <a:buChar char="•"/>
            </a:pPr>
            <a:r>
              <a:rPr lang="en-US" sz="2200" dirty="0"/>
              <a:t>Template found online, search for “NIH 2022 BIOSKETCH”, ensure you use Forms G</a:t>
            </a:r>
          </a:p>
          <a:p>
            <a:pPr marL="819128" lvl="1" indent="-285750">
              <a:buFont typeface="Arial" panose="020B0604020202020204" pitchFamily="34" charset="0"/>
              <a:buChar char="•"/>
            </a:pPr>
            <a:r>
              <a:rPr lang="en-US" sz="1667" dirty="0"/>
              <a:t>https://grants.nih.gov/grants/forms/biosketch.htm</a:t>
            </a:r>
          </a:p>
          <a:p>
            <a:pPr marL="285750" indent="-285750">
              <a:buFont typeface="Arial" panose="020B0604020202020204" pitchFamily="34" charset="0"/>
              <a:buChar char="•"/>
            </a:pPr>
            <a:r>
              <a:rPr lang="en-US" sz="2200" dirty="0"/>
              <a:t>Consists of 3 sections: </a:t>
            </a:r>
          </a:p>
          <a:p>
            <a:pPr marL="914400" lvl="1" indent="-457200">
              <a:buFont typeface="Century Gothic" panose="020B0502020202020204" pitchFamily="34" charset="0"/>
              <a:buChar char="–"/>
            </a:pPr>
            <a:r>
              <a:rPr lang="en-US" sz="2200" dirty="0"/>
              <a:t>Initial Information Table</a:t>
            </a:r>
          </a:p>
          <a:p>
            <a:pPr marL="914400" lvl="1" indent="-457200">
              <a:buFont typeface="Century Gothic" panose="020B0502020202020204" pitchFamily="34" charset="0"/>
              <a:buChar char="–"/>
            </a:pPr>
            <a:r>
              <a:rPr lang="en-US" sz="2200" dirty="0"/>
              <a:t>A. Personal Statement</a:t>
            </a:r>
          </a:p>
          <a:p>
            <a:pPr marL="1447779" lvl="2" indent="-457200">
              <a:buFont typeface="Century Gothic" panose="020B0502020202020204" pitchFamily="34" charset="0"/>
              <a:buChar char="–"/>
            </a:pPr>
            <a:r>
              <a:rPr lang="en-US" sz="1667" dirty="0"/>
              <a:t>Mention specific contributions to science </a:t>
            </a:r>
          </a:p>
          <a:p>
            <a:pPr marL="1447779" lvl="2" indent="-457200">
              <a:buFont typeface="Century Gothic" panose="020B0502020202020204" pitchFamily="34" charset="0"/>
              <a:buChar char="–"/>
            </a:pPr>
            <a:r>
              <a:rPr lang="en-US" sz="1670" dirty="0"/>
              <a:t>Ongoing and Completed Research Support</a:t>
            </a:r>
          </a:p>
          <a:p>
            <a:pPr marL="914400" lvl="1" indent="-457200">
              <a:buFont typeface="Century Gothic" panose="020B0502020202020204" pitchFamily="34" charset="0"/>
              <a:buChar char="–"/>
            </a:pPr>
            <a:r>
              <a:rPr lang="en-US" sz="2200" dirty="0"/>
              <a:t>B. Positions, Scientific Appointments and Honors</a:t>
            </a:r>
          </a:p>
          <a:p>
            <a:pPr marL="914400" lvl="1" indent="-457200">
              <a:buFont typeface="Century Gothic" panose="020B0502020202020204" pitchFamily="34" charset="0"/>
              <a:buChar char="–"/>
            </a:pPr>
            <a:r>
              <a:rPr lang="en-US" sz="2200" dirty="0"/>
              <a:t>C. Contributions to Science</a:t>
            </a:r>
          </a:p>
        </p:txBody>
      </p:sp>
    </p:spTree>
    <p:extLst>
      <p:ext uri="{BB962C8B-B14F-4D97-AF65-F5344CB8AC3E}">
        <p14:creationId xmlns:p14="http://schemas.microsoft.com/office/powerpoint/2010/main" val="22702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512127"/>
            <a:ext cx="9126758" cy="549537"/>
          </a:xfrm>
        </p:spPr>
        <p:txBody>
          <a:bodyPr/>
          <a:lstStyle/>
          <a:p>
            <a:r>
              <a:rPr lang="en-US" sz="2667" dirty="0"/>
              <a:t>Initial Information – Academic Example</a:t>
            </a:r>
            <a:endParaRPr lang="en-US" sz="2500" dirty="0">
              <a:solidFill>
                <a:schemeClr val="bg1">
                  <a:lumMod val="50000"/>
                </a:schemeClr>
              </a:solidFill>
            </a:endParaRPr>
          </a:p>
        </p:txBody>
      </p:sp>
      <p:pic>
        <p:nvPicPr>
          <p:cNvPr id="5" name="Picture 4">
            <a:extLst>
              <a:ext uri="{FF2B5EF4-FFF2-40B4-BE49-F238E27FC236}">
                <a16:creationId xmlns:a16="http://schemas.microsoft.com/office/drawing/2014/main" id="{3D00DEF7-D937-4043-9691-B7F342414467}"/>
              </a:ext>
            </a:extLst>
          </p:cNvPr>
          <p:cNvPicPr>
            <a:picLocks noChangeAspect="1"/>
          </p:cNvPicPr>
          <p:nvPr/>
        </p:nvPicPr>
        <p:blipFill>
          <a:blip r:embed="rId2"/>
          <a:stretch>
            <a:fillRect/>
          </a:stretch>
        </p:blipFill>
        <p:spPr>
          <a:xfrm>
            <a:off x="1777550" y="1061664"/>
            <a:ext cx="8636900" cy="5017628"/>
          </a:xfrm>
          <a:prstGeom prst="rect">
            <a:avLst/>
          </a:prstGeom>
        </p:spPr>
      </p:pic>
      <p:sp>
        <p:nvSpPr>
          <p:cNvPr id="3" name="Rectangle 2">
            <a:extLst>
              <a:ext uri="{FF2B5EF4-FFF2-40B4-BE49-F238E27FC236}">
                <a16:creationId xmlns:a16="http://schemas.microsoft.com/office/drawing/2014/main" id="{8C6A1BFA-D492-7800-A418-69CEEC02E8C0}"/>
              </a:ext>
            </a:extLst>
          </p:cNvPr>
          <p:cNvSpPr/>
          <p:nvPr/>
        </p:nvSpPr>
        <p:spPr>
          <a:xfrm>
            <a:off x="2460171" y="2362200"/>
            <a:ext cx="1774372" cy="2939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9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512127"/>
            <a:ext cx="9126758" cy="549537"/>
          </a:xfrm>
        </p:spPr>
        <p:txBody>
          <a:bodyPr/>
          <a:lstStyle/>
          <a:p>
            <a:r>
              <a:rPr lang="en-US" sz="2667" dirty="0"/>
              <a:t>Initial Information – Community Example</a:t>
            </a:r>
            <a:endParaRPr lang="en-US" sz="2500" dirty="0">
              <a:solidFill>
                <a:schemeClr val="bg1">
                  <a:lumMod val="50000"/>
                </a:schemeClr>
              </a:solidFill>
            </a:endParaRPr>
          </a:p>
        </p:txBody>
      </p:sp>
      <p:pic>
        <p:nvPicPr>
          <p:cNvPr id="4" name="Picture 3">
            <a:extLst>
              <a:ext uri="{FF2B5EF4-FFF2-40B4-BE49-F238E27FC236}">
                <a16:creationId xmlns:a16="http://schemas.microsoft.com/office/drawing/2014/main" id="{1B0FCBB8-4BE1-2DDF-C2D0-7ABDF7886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922" y="1326729"/>
            <a:ext cx="9648656" cy="4833413"/>
          </a:xfrm>
          <a:prstGeom prst="rect">
            <a:avLst/>
          </a:prstGeom>
        </p:spPr>
      </p:pic>
      <p:sp>
        <p:nvSpPr>
          <p:cNvPr id="6" name="Rectangle 5">
            <a:extLst>
              <a:ext uri="{FF2B5EF4-FFF2-40B4-BE49-F238E27FC236}">
                <a16:creationId xmlns:a16="http://schemas.microsoft.com/office/drawing/2014/main" id="{B43D46B7-35E8-F919-2173-248811027A3B}"/>
              </a:ext>
            </a:extLst>
          </p:cNvPr>
          <p:cNvSpPr/>
          <p:nvPr/>
        </p:nvSpPr>
        <p:spPr>
          <a:xfrm>
            <a:off x="2253343" y="2090057"/>
            <a:ext cx="1676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87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12127"/>
            <a:ext cx="9094102" cy="549537"/>
          </a:xfrm>
        </p:spPr>
        <p:txBody>
          <a:bodyPr/>
          <a:lstStyle/>
          <a:p>
            <a:r>
              <a:rPr lang="en-US" sz="2667" dirty="0"/>
              <a:t>A. Personal Statement</a:t>
            </a:r>
            <a:endParaRPr lang="en-US" sz="2500" dirty="0">
              <a:solidFill>
                <a:schemeClr val="bg1">
                  <a:lumMod val="50000"/>
                </a:schemeClr>
              </a:solidFill>
            </a:endParaRPr>
          </a:p>
        </p:txBody>
      </p:sp>
      <p:sp>
        <p:nvSpPr>
          <p:cNvPr id="4" name="Content Placeholder 3">
            <a:extLst>
              <a:ext uri="{FF2B5EF4-FFF2-40B4-BE49-F238E27FC236}">
                <a16:creationId xmlns:a16="http://schemas.microsoft.com/office/drawing/2014/main" id="{31454D8A-FD22-4C11-8AE5-9BDE83856EB3}"/>
              </a:ext>
            </a:extLst>
          </p:cNvPr>
          <p:cNvSpPr>
            <a:spLocks noGrp="1"/>
          </p:cNvSpPr>
          <p:nvPr>
            <p:ph sz="half" idx="1"/>
          </p:nvPr>
        </p:nvSpPr>
        <p:spPr>
          <a:xfrm>
            <a:off x="914399" y="1199498"/>
            <a:ext cx="10770781" cy="4922187"/>
          </a:xfrm>
        </p:spPr>
        <p:txBody>
          <a:bodyPr/>
          <a:lstStyle/>
          <a:p>
            <a:r>
              <a:rPr lang="en-US" sz="2000" b="1" dirty="0"/>
              <a:t>MARKET YOURSELF </a:t>
            </a:r>
            <a:r>
              <a:rPr lang="en-US" sz="2000" dirty="0"/>
              <a:t>– Why are you the best person for the project? What is great and unique about your skills?</a:t>
            </a:r>
            <a:endParaRPr lang="en-US" sz="2250" dirty="0"/>
          </a:p>
          <a:p>
            <a:r>
              <a:rPr lang="en-US" sz="2250" dirty="0"/>
              <a:t>Related past work experience or education</a:t>
            </a:r>
          </a:p>
          <a:p>
            <a:r>
              <a:rPr lang="en-US" sz="2250" dirty="0"/>
              <a:t>Environment (availability to reach intended participants)</a:t>
            </a:r>
          </a:p>
          <a:p>
            <a:r>
              <a:rPr lang="en-US" sz="2250" dirty="0"/>
              <a:t>Technical expertise</a:t>
            </a:r>
          </a:p>
          <a:p>
            <a:r>
              <a:rPr lang="en-US" sz="2250" dirty="0"/>
              <a:t>No figures, tables, or graphs allowed (text only)</a:t>
            </a:r>
          </a:p>
          <a:p>
            <a:pPr marL="0" indent="0">
              <a:buNone/>
            </a:pPr>
            <a:endParaRPr lang="en-US" sz="2250" i="1" dirty="0"/>
          </a:p>
          <a:p>
            <a:pPr marL="0" indent="0">
              <a:buNone/>
            </a:pPr>
            <a:endParaRPr lang="en-US" sz="2250" i="1" dirty="0"/>
          </a:p>
          <a:p>
            <a:pPr marL="0" indent="0" algn="ctr">
              <a:buNone/>
            </a:pPr>
            <a:r>
              <a:rPr lang="en-US" sz="2083" i="1" dirty="0">
                <a:solidFill>
                  <a:schemeClr val="accent2">
                    <a:lumMod val="75000"/>
                  </a:schemeClr>
                </a:solidFill>
              </a:rPr>
              <a:t>Reviewers want to see that you are qualified for the role and will be able to provide the necessary network and skills to successfully carry out the proposed project</a:t>
            </a:r>
          </a:p>
          <a:p>
            <a:pPr marL="0" indent="0">
              <a:buNone/>
            </a:pPr>
            <a:endParaRPr lang="en-US" dirty="0"/>
          </a:p>
        </p:txBody>
      </p:sp>
    </p:spTree>
    <p:extLst>
      <p:ext uri="{BB962C8B-B14F-4D97-AF65-F5344CB8AC3E}">
        <p14:creationId xmlns:p14="http://schemas.microsoft.com/office/powerpoint/2010/main" val="249869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F061-6C40-EAD5-A6FE-302FF52D4781}"/>
              </a:ext>
            </a:extLst>
          </p:cNvPr>
          <p:cNvSpPr>
            <a:spLocks noGrp="1"/>
          </p:cNvSpPr>
          <p:nvPr>
            <p:ph type="title"/>
          </p:nvPr>
        </p:nvSpPr>
        <p:spPr/>
        <p:txBody>
          <a:bodyPr/>
          <a:lstStyle/>
          <a:p>
            <a:r>
              <a:rPr lang="en-US" dirty="0"/>
              <a:t>CAPP Web pages</a:t>
            </a:r>
          </a:p>
        </p:txBody>
      </p:sp>
      <p:sp>
        <p:nvSpPr>
          <p:cNvPr id="3" name="Content Placeholder 2">
            <a:extLst>
              <a:ext uri="{FF2B5EF4-FFF2-40B4-BE49-F238E27FC236}">
                <a16:creationId xmlns:a16="http://schemas.microsoft.com/office/drawing/2014/main" id="{AF843C5D-A9EA-B8E4-1E03-B5D2E64A8EB4}"/>
              </a:ext>
            </a:extLst>
          </p:cNvPr>
          <p:cNvSpPr>
            <a:spLocks noGrp="1"/>
          </p:cNvSpPr>
          <p:nvPr>
            <p:ph sz="half" idx="1"/>
          </p:nvPr>
        </p:nvSpPr>
        <p:spPr/>
        <p:txBody>
          <a:bodyPr/>
          <a:lstStyle/>
          <a:p>
            <a:r>
              <a:rPr lang="en-US" dirty="0">
                <a:hlinkClick r:id="rId2"/>
              </a:rPr>
              <a:t>CAPP Funding Opportunity Announcement </a:t>
            </a:r>
            <a:r>
              <a:rPr lang="en-US" dirty="0"/>
              <a:t>(FOA) </a:t>
            </a:r>
          </a:p>
          <a:p>
            <a:endParaRPr lang="en-US" dirty="0"/>
          </a:p>
          <a:p>
            <a:r>
              <a:rPr lang="en-US" dirty="0">
                <a:hlinkClick r:id="rId3"/>
              </a:rPr>
              <a:t>CAPP-funded projects</a:t>
            </a:r>
            <a:endParaRPr lang="en-US" dirty="0"/>
          </a:p>
        </p:txBody>
      </p:sp>
      <p:sp>
        <p:nvSpPr>
          <p:cNvPr id="4" name="Text Placeholder 3">
            <a:extLst>
              <a:ext uri="{FF2B5EF4-FFF2-40B4-BE49-F238E27FC236}">
                <a16:creationId xmlns:a16="http://schemas.microsoft.com/office/drawing/2014/main" id="{EB7E304C-5A5D-95DD-1C09-49F4788FB4E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1100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DC48-D280-446C-9BC3-844BE85D68C8}"/>
              </a:ext>
            </a:extLst>
          </p:cNvPr>
          <p:cNvSpPr>
            <a:spLocks noGrp="1"/>
          </p:cNvSpPr>
          <p:nvPr>
            <p:ph type="title"/>
          </p:nvPr>
        </p:nvSpPr>
        <p:spPr/>
        <p:txBody>
          <a:bodyPr/>
          <a:lstStyle/>
          <a:p>
            <a:r>
              <a:rPr lang="en-US" sz="3000" dirty="0"/>
              <a:t>A. Personal Statement – Cont.</a:t>
            </a:r>
            <a:endParaRPr lang="en-US" dirty="0"/>
          </a:p>
        </p:txBody>
      </p:sp>
      <p:sp>
        <p:nvSpPr>
          <p:cNvPr id="9" name="Rectangle 8">
            <a:extLst>
              <a:ext uri="{FF2B5EF4-FFF2-40B4-BE49-F238E27FC236}">
                <a16:creationId xmlns:a16="http://schemas.microsoft.com/office/drawing/2014/main" id="{D7FF5B74-9893-43A4-B3FF-EFB884D8B87A}"/>
              </a:ext>
            </a:extLst>
          </p:cNvPr>
          <p:cNvSpPr/>
          <p:nvPr/>
        </p:nvSpPr>
        <p:spPr>
          <a:xfrm>
            <a:off x="839973" y="1437544"/>
            <a:ext cx="10661650" cy="4400435"/>
          </a:xfrm>
          <a:prstGeom prst="rect">
            <a:avLst/>
          </a:prstGeom>
        </p:spPr>
        <p:txBody>
          <a:bodyPr wrap="square">
            <a:spAutoFit/>
          </a:bodyPr>
          <a:lstStyle/>
          <a:p>
            <a:pPr marL="380985" indent="-380985" defTabSz="609576">
              <a:buFont typeface="Arial" panose="020B0604020202020204" pitchFamily="34" charset="0"/>
              <a:buChar char="•"/>
            </a:pPr>
            <a:r>
              <a:rPr lang="en-US" sz="2333" dirty="0">
                <a:solidFill>
                  <a:prstClr val="black">
                    <a:lumMod val="65000"/>
                    <a:lumOff val="35000"/>
                  </a:prstClr>
                </a:solidFill>
                <a:latin typeface="Century Gothic" panose="020B0502020202020204" pitchFamily="34" charset="0"/>
              </a:rPr>
              <a:t>Can cite up to four publications – but NOT required!</a:t>
            </a:r>
          </a:p>
          <a:p>
            <a:pPr marL="380985" indent="-380985" defTabSz="609576">
              <a:buFont typeface="Arial" panose="020B0604020202020204" pitchFamily="34" charset="0"/>
              <a:buChar char="•"/>
            </a:pPr>
            <a:endParaRPr lang="en-US" sz="2333" dirty="0">
              <a:solidFill>
                <a:prstClr val="black">
                  <a:lumMod val="65000"/>
                  <a:lumOff val="35000"/>
                </a:prstClr>
              </a:solidFill>
              <a:latin typeface="Century Gothic" panose="020B0502020202020204" pitchFamily="34" charset="0"/>
            </a:endParaRPr>
          </a:p>
          <a:p>
            <a:pPr marL="380985" indent="-380985" defTabSz="609576">
              <a:buFont typeface="Arial" panose="020B0604020202020204" pitchFamily="34" charset="0"/>
              <a:buChar char="•"/>
            </a:pPr>
            <a:r>
              <a:rPr lang="en-US" sz="2333" dirty="0">
                <a:solidFill>
                  <a:prstClr val="black">
                    <a:lumMod val="65000"/>
                    <a:lumOff val="35000"/>
                  </a:prstClr>
                </a:solidFill>
                <a:latin typeface="Century Gothic" panose="020B0502020202020204" pitchFamily="34" charset="0"/>
              </a:rPr>
              <a:t>Ongoing and completed research projects that you would like to highlight</a:t>
            </a:r>
          </a:p>
          <a:p>
            <a:pPr marL="609576" lvl="1" defTabSz="609576"/>
            <a:r>
              <a:rPr lang="en-US" sz="2333" dirty="0">
                <a:solidFill>
                  <a:prstClr val="black">
                    <a:lumMod val="65000"/>
                    <a:lumOff val="35000"/>
                  </a:prstClr>
                </a:solidFill>
                <a:latin typeface="Century Gothic" panose="020B0502020202020204" pitchFamily="34" charset="0"/>
              </a:rPr>
              <a:t>- within the past three years</a:t>
            </a:r>
          </a:p>
          <a:p>
            <a:pPr marL="380985" indent="-380985" defTabSz="609576">
              <a:buFont typeface="Arial" panose="020B0604020202020204" pitchFamily="34" charset="0"/>
              <a:buChar char="•"/>
            </a:pPr>
            <a:endParaRPr lang="en-US" sz="2333" dirty="0">
              <a:solidFill>
                <a:prstClr val="black">
                  <a:lumMod val="65000"/>
                  <a:lumOff val="35000"/>
                </a:prstClr>
              </a:solidFill>
              <a:latin typeface="Century Gothic" panose="020B0502020202020204" pitchFamily="34" charset="0"/>
            </a:endParaRPr>
          </a:p>
          <a:p>
            <a:pPr marL="380985" indent="-380985" defTabSz="609576">
              <a:buFont typeface="Arial" panose="020B0604020202020204" pitchFamily="34" charset="0"/>
              <a:buChar char="•"/>
            </a:pPr>
            <a:r>
              <a:rPr lang="en-US" sz="2333" dirty="0">
                <a:solidFill>
                  <a:prstClr val="black">
                    <a:lumMod val="65000"/>
                    <a:lumOff val="35000"/>
                  </a:prstClr>
                </a:solidFill>
                <a:latin typeface="Century Gothic" panose="020B0502020202020204" pitchFamily="34" charset="0"/>
              </a:rPr>
              <a:t>Required details for research projects you list:</a:t>
            </a:r>
          </a:p>
          <a:p>
            <a:pPr marL="990560" lvl="1" indent="-380985" defTabSz="609576">
              <a:buFont typeface="Century Gothic" panose="020B0502020202020204" pitchFamily="34" charset="0"/>
              <a:buChar char="–"/>
            </a:pPr>
            <a:r>
              <a:rPr lang="en-US" sz="2333" dirty="0">
                <a:solidFill>
                  <a:prstClr val="black">
                    <a:lumMod val="65000"/>
                    <a:lumOff val="35000"/>
                  </a:prstClr>
                </a:solidFill>
                <a:latin typeface="Century Gothic" panose="020B0502020202020204" pitchFamily="34" charset="0"/>
              </a:rPr>
              <a:t>Grant award number, if applicable, or name of the funder</a:t>
            </a:r>
          </a:p>
          <a:p>
            <a:pPr marL="990560" lvl="1" indent="-380985" defTabSz="609576">
              <a:buFont typeface="Century Gothic" panose="020B0502020202020204" pitchFamily="34" charset="0"/>
              <a:buChar char="–"/>
            </a:pPr>
            <a:r>
              <a:rPr lang="en-US" sz="2333" dirty="0">
                <a:solidFill>
                  <a:prstClr val="black">
                    <a:lumMod val="65000"/>
                    <a:lumOff val="35000"/>
                  </a:prstClr>
                </a:solidFill>
                <a:latin typeface="Century Gothic" panose="020B0502020202020204" pitchFamily="34" charset="0"/>
              </a:rPr>
              <a:t>PI/ MPI last name(s)</a:t>
            </a:r>
          </a:p>
          <a:p>
            <a:pPr marL="990560" lvl="1" indent="-380985" defTabSz="609576">
              <a:buFont typeface="Century Gothic" panose="020B0502020202020204" pitchFamily="34" charset="0"/>
              <a:buChar char="–"/>
            </a:pPr>
            <a:r>
              <a:rPr lang="en-US" sz="2333" dirty="0">
                <a:solidFill>
                  <a:prstClr val="black">
                    <a:lumMod val="65000"/>
                    <a:lumOff val="35000"/>
                  </a:prstClr>
                </a:solidFill>
                <a:latin typeface="Century Gothic" panose="020B0502020202020204" pitchFamily="34" charset="0"/>
              </a:rPr>
              <a:t>Project title</a:t>
            </a:r>
          </a:p>
          <a:p>
            <a:pPr marL="990560" lvl="1" indent="-380985" defTabSz="609576">
              <a:buFont typeface="Century Gothic" panose="020B0502020202020204" pitchFamily="34" charset="0"/>
              <a:buChar char="–"/>
            </a:pPr>
            <a:r>
              <a:rPr lang="en-US" sz="2333" dirty="0">
                <a:solidFill>
                  <a:prstClr val="black">
                    <a:lumMod val="65000"/>
                    <a:lumOff val="35000"/>
                  </a:prstClr>
                </a:solidFill>
                <a:latin typeface="Century Gothic" panose="020B0502020202020204" pitchFamily="34" charset="0"/>
              </a:rPr>
              <a:t>Your responsibility/role</a:t>
            </a:r>
          </a:p>
          <a:p>
            <a:pPr marL="990560" lvl="1" indent="-380985" defTabSz="609576">
              <a:buFont typeface="Century Gothic" panose="020B0502020202020204" pitchFamily="34" charset="0"/>
              <a:buChar char="–"/>
            </a:pPr>
            <a:r>
              <a:rPr lang="en-US" sz="2333" dirty="0">
                <a:solidFill>
                  <a:prstClr val="black">
                    <a:lumMod val="65000"/>
                    <a:lumOff val="35000"/>
                  </a:prstClr>
                </a:solidFill>
                <a:latin typeface="Century Gothic" panose="020B0502020202020204" pitchFamily="34" charset="0"/>
              </a:rPr>
              <a:t>Beginning and ending dates for the project</a:t>
            </a:r>
          </a:p>
        </p:txBody>
      </p:sp>
    </p:spTree>
    <p:extLst>
      <p:ext uri="{BB962C8B-B14F-4D97-AF65-F5344CB8AC3E}">
        <p14:creationId xmlns:p14="http://schemas.microsoft.com/office/powerpoint/2010/main" val="36483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92" y="512127"/>
            <a:ext cx="9291809" cy="549537"/>
          </a:xfrm>
        </p:spPr>
        <p:txBody>
          <a:bodyPr/>
          <a:lstStyle/>
          <a:p>
            <a:r>
              <a:rPr lang="en-US" sz="2667" dirty="0"/>
              <a:t>A. Personal Statement – Academic example</a:t>
            </a:r>
            <a:endParaRPr lang="en-US" sz="2500" dirty="0">
              <a:solidFill>
                <a:schemeClr val="bg1">
                  <a:lumMod val="50000"/>
                </a:schemeClr>
              </a:solidFill>
            </a:endParaRPr>
          </a:p>
        </p:txBody>
      </p:sp>
      <p:pic>
        <p:nvPicPr>
          <p:cNvPr id="7" name="Picture 6">
            <a:extLst>
              <a:ext uri="{FF2B5EF4-FFF2-40B4-BE49-F238E27FC236}">
                <a16:creationId xmlns:a16="http://schemas.microsoft.com/office/drawing/2014/main" id="{5FDB6FFF-47E4-48F0-9FCD-E376F42A0EA0}"/>
              </a:ext>
            </a:extLst>
          </p:cNvPr>
          <p:cNvPicPr>
            <a:picLocks noChangeAspect="1"/>
          </p:cNvPicPr>
          <p:nvPr/>
        </p:nvPicPr>
        <p:blipFill>
          <a:blip r:embed="rId2"/>
          <a:stretch>
            <a:fillRect/>
          </a:stretch>
        </p:blipFill>
        <p:spPr>
          <a:xfrm>
            <a:off x="3719088" y="997325"/>
            <a:ext cx="4753824" cy="5436019"/>
          </a:xfrm>
          <a:prstGeom prst="rect">
            <a:avLst/>
          </a:prstGeom>
        </p:spPr>
      </p:pic>
    </p:spTree>
    <p:extLst>
      <p:ext uri="{BB962C8B-B14F-4D97-AF65-F5344CB8AC3E}">
        <p14:creationId xmlns:p14="http://schemas.microsoft.com/office/powerpoint/2010/main" val="114957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30B39B-F2F4-F15E-28F9-329176782C87}"/>
              </a:ext>
            </a:extLst>
          </p:cNvPr>
          <p:cNvSpPr/>
          <p:nvPr/>
        </p:nvSpPr>
        <p:spPr>
          <a:xfrm rot="20062463">
            <a:off x="2087387" y="2228671"/>
            <a:ext cx="7433978" cy="2400657"/>
          </a:xfrm>
          <a:prstGeom prst="rect">
            <a:avLst/>
          </a:prstGeom>
          <a:noFill/>
          <a:effectLst>
            <a:outerShdw blurRad="1270000" dist="50800" algn="ctr" rotWithShape="0">
              <a:schemeClr val="bg1">
                <a:lumMod val="95000"/>
              </a:schemeClr>
            </a:outerShdw>
          </a:effectLst>
        </p:spPr>
        <p:txBody>
          <a:bodyPr wrap="square" lIns="91440" tIns="45720" rIns="91440" bIns="45720">
            <a:spAutoFit/>
          </a:bodyPr>
          <a:lstStyle/>
          <a:p>
            <a:pPr algn="ctr"/>
            <a:r>
              <a:rPr lang="en-US" sz="15000" b="0" cap="none" spc="0" dirty="0">
                <a:ln w="0"/>
                <a:solidFill>
                  <a:schemeClr val="bg1">
                    <a:lumMod val="95000"/>
                  </a:schemeClr>
                </a:solidFill>
                <a:effectLst/>
              </a:rPr>
              <a:t>SAMPLE</a:t>
            </a:r>
          </a:p>
        </p:txBody>
      </p:sp>
      <p:sp>
        <p:nvSpPr>
          <p:cNvPr id="2" name="Title 1"/>
          <p:cNvSpPr>
            <a:spLocks noGrp="1"/>
          </p:cNvSpPr>
          <p:nvPr>
            <p:ph type="title"/>
          </p:nvPr>
        </p:nvSpPr>
        <p:spPr>
          <a:xfrm>
            <a:off x="136329" y="58158"/>
            <a:ext cx="11336092" cy="549537"/>
          </a:xfrm>
        </p:spPr>
        <p:txBody>
          <a:bodyPr/>
          <a:lstStyle/>
          <a:p>
            <a:pPr algn="ctr"/>
            <a:r>
              <a:rPr lang="en-US" sz="2667" dirty="0"/>
              <a:t>A. Personal Statement – Community Partner example</a:t>
            </a:r>
            <a:endParaRPr lang="en-US" sz="2500" dirty="0">
              <a:solidFill>
                <a:schemeClr val="bg1">
                  <a:lumMod val="50000"/>
                </a:schemeClr>
              </a:solidFill>
            </a:endParaRPr>
          </a:p>
        </p:txBody>
      </p:sp>
      <p:pic>
        <p:nvPicPr>
          <p:cNvPr id="5" name="Picture 4">
            <a:extLst>
              <a:ext uri="{FF2B5EF4-FFF2-40B4-BE49-F238E27FC236}">
                <a16:creationId xmlns:a16="http://schemas.microsoft.com/office/drawing/2014/main" id="{DC03EECC-F2DF-4CE5-497F-0A18B92E4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45" y="904544"/>
            <a:ext cx="9707526" cy="5382757"/>
          </a:xfrm>
          <a:prstGeom prst="rect">
            <a:avLst/>
          </a:prstGeom>
        </p:spPr>
      </p:pic>
    </p:spTree>
    <p:extLst>
      <p:ext uri="{BB962C8B-B14F-4D97-AF65-F5344CB8AC3E}">
        <p14:creationId xmlns:p14="http://schemas.microsoft.com/office/powerpoint/2010/main" val="1247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08" y="512127"/>
            <a:ext cx="9221693" cy="549537"/>
          </a:xfrm>
        </p:spPr>
        <p:txBody>
          <a:bodyPr/>
          <a:lstStyle/>
          <a:p>
            <a:r>
              <a:rPr lang="en-US" sz="2333" dirty="0"/>
              <a:t>B. Positions, Scientific Appointments and Honors</a:t>
            </a:r>
            <a:endParaRPr lang="en-US" sz="2333" dirty="0">
              <a:solidFill>
                <a:schemeClr val="bg1">
                  <a:lumMod val="50000"/>
                </a:schemeClr>
              </a:solidFill>
            </a:endParaRPr>
          </a:p>
        </p:txBody>
      </p:sp>
      <p:sp>
        <p:nvSpPr>
          <p:cNvPr id="4" name="Content Placeholder 3">
            <a:extLst>
              <a:ext uri="{FF2B5EF4-FFF2-40B4-BE49-F238E27FC236}">
                <a16:creationId xmlns:a16="http://schemas.microsoft.com/office/drawing/2014/main" id="{A1E3A803-E8C2-4757-9851-6EA43A9A6CF1}"/>
              </a:ext>
            </a:extLst>
          </p:cNvPr>
          <p:cNvSpPr>
            <a:spLocks noGrp="1"/>
          </p:cNvSpPr>
          <p:nvPr>
            <p:ph sz="half" idx="1"/>
          </p:nvPr>
        </p:nvSpPr>
        <p:spPr>
          <a:xfrm>
            <a:off x="786808" y="1224337"/>
            <a:ext cx="11057861" cy="4997057"/>
          </a:xfrm>
        </p:spPr>
        <p:txBody>
          <a:bodyPr/>
          <a:lstStyle/>
          <a:p>
            <a:r>
              <a:rPr lang="en-US" sz="1917" dirty="0"/>
              <a:t>Sub-titles can make it easier for reviewers to read:</a:t>
            </a:r>
          </a:p>
          <a:p>
            <a:pPr lvl="1"/>
            <a:r>
              <a:rPr lang="en-US" sz="1917" i="1" dirty="0"/>
              <a:t>Positions and Scientific Appointments</a:t>
            </a:r>
          </a:p>
          <a:p>
            <a:pPr lvl="2"/>
            <a:r>
              <a:rPr lang="en-US" sz="1917" dirty="0"/>
              <a:t>List in reverse chronological order </a:t>
            </a:r>
          </a:p>
          <a:p>
            <a:pPr lvl="2"/>
            <a:r>
              <a:rPr lang="en-US" sz="1917" dirty="0"/>
              <a:t>All current positions and scientific appointments (can leave blank for current, i.e., “2001 – Present”</a:t>
            </a:r>
          </a:p>
          <a:p>
            <a:pPr lvl="2"/>
            <a:r>
              <a:rPr lang="en-US" sz="1917" dirty="0"/>
              <a:t>This includes titled academic, professional, or institutional appointments whether or not remuneration is received, and whether full-time, part-time, or voluntary (including adjunct, visiting, or honorary). </a:t>
            </a:r>
          </a:p>
          <a:p>
            <a:pPr lvl="1"/>
            <a:r>
              <a:rPr lang="en-US" sz="1917" i="1" dirty="0"/>
              <a:t>Honors</a:t>
            </a:r>
          </a:p>
          <a:p>
            <a:pPr lvl="2">
              <a:buFont typeface="Arial" panose="020B0604020202020204" pitchFamily="34" charset="0"/>
              <a:buChar char="•"/>
            </a:pPr>
            <a:r>
              <a:rPr lang="en-US" sz="1917" dirty="0"/>
              <a:t>List any relevant academic and professional achievements and honors</a:t>
            </a:r>
            <a:endParaRPr lang="en-US" sz="1917" b="1" i="1" dirty="0"/>
          </a:p>
          <a:p>
            <a:pPr marL="457182" lvl="1" indent="0">
              <a:buNone/>
            </a:pPr>
            <a:endParaRPr lang="en-US" sz="1917" b="1" i="1" dirty="0"/>
          </a:p>
          <a:p>
            <a:pPr marL="457182" lvl="1" indent="0" algn="ctr">
              <a:buNone/>
            </a:pPr>
            <a:r>
              <a:rPr lang="en-US" sz="1917" i="1" dirty="0">
                <a:solidFill>
                  <a:srgbClr val="A91829"/>
                </a:solidFill>
              </a:rPr>
              <a:t>Reviewers want to see that your education and experience match with what you wrote in your personal statement</a:t>
            </a:r>
            <a:endParaRPr lang="en-US" sz="1917" dirty="0">
              <a:solidFill>
                <a:srgbClr val="A91829"/>
              </a:solidFill>
            </a:endParaRPr>
          </a:p>
        </p:txBody>
      </p:sp>
    </p:spTree>
    <p:extLst>
      <p:ext uri="{BB962C8B-B14F-4D97-AF65-F5344CB8AC3E}">
        <p14:creationId xmlns:p14="http://schemas.microsoft.com/office/powerpoint/2010/main" val="68572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3" y="512127"/>
            <a:ext cx="9143528" cy="549537"/>
          </a:xfrm>
        </p:spPr>
        <p:txBody>
          <a:bodyPr/>
          <a:lstStyle/>
          <a:p>
            <a:r>
              <a:rPr lang="en-US" sz="1833" dirty="0"/>
              <a:t>B. Positions, Scientific Appointments, and Honors – Academic Example</a:t>
            </a:r>
            <a:endParaRPr lang="en-US" sz="1833" dirty="0">
              <a:solidFill>
                <a:schemeClr val="bg1">
                  <a:lumMod val="50000"/>
                </a:schemeClr>
              </a:solidFill>
            </a:endParaRPr>
          </a:p>
        </p:txBody>
      </p:sp>
      <p:pic>
        <p:nvPicPr>
          <p:cNvPr id="6" name="Picture 5">
            <a:extLst>
              <a:ext uri="{FF2B5EF4-FFF2-40B4-BE49-F238E27FC236}">
                <a16:creationId xmlns:a16="http://schemas.microsoft.com/office/drawing/2014/main" id="{A5D2F025-ED07-4C04-81CF-F2F35DEBEFA8}"/>
              </a:ext>
            </a:extLst>
          </p:cNvPr>
          <p:cNvPicPr>
            <a:picLocks noChangeAspect="1"/>
          </p:cNvPicPr>
          <p:nvPr/>
        </p:nvPicPr>
        <p:blipFill>
          <a:blip r:embed="rId2"/>
          <a:stretch>
            <a:fillRect/>
          </a:stretch>
        </p:blipFill>
        <p:spPr>
          <a:xfrm>
            <a:off x="1624887" y="1257200"/>
            <a:ext cx="8942226" cy="4611042"/>
          </a:xfrm>
          <a:prstGeom prst="rect">
            <a:avLst/>
          </a:prstGeom>
        </p:spPr>
      </p:pic>
    </p:spTree>
    <p:extLst>
      <p:ext uri="{BB962C8B-B14F-4D97-AF65-F5344CB8AC3E}">
        <p14:creationId xmlns:p14="http://schemas.microsoft.com/office/powerpoint/2010/main" val="216941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3" y="512127"/>
            <a:ext cx="9143528" cy="549537"/>
          </a:xfrm>
        </p:spPr>
        <p:txBody>
          <a:bodyPr/>
          <a:lstStyle/>
          <a:p>
            <a:r>
              <a:rPr lang="en-US" sz="1833" dirty="0"/>
              <a:t>B. Positions, Scientific Appointments, and Honors – community Example</a:t>
            </a:r>
            <a:endParaRPr lang="en-US" sz="1833" dirty="0">
              <a:solidFill>
                <a:schemeClr val="bg1">
                  <a:lumMod val="50000"/>
                </a:schemeClr>
              </a:solidFill>
            </a:endParaRPr>
          </a:p>
        </p:txBody>
      </p:sp>
      <p:pic>
        <p:nvPicPr>
          <p:cNvPr id="4" name="Picture 3">
            <a:extLst>
              <a:ext uri="{FF2B5EF4-FFF2-40B4-BE49-F238E27FC236}">
                <a16:creationId xmlns:a16="http://schemas.microsoft.com/office/drawing/2014/main" id="{652B6EDE-33D7-0032-9A70-9ECABDF6B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48860"/>
            <a:ext cx="10588520" cy="4489939"/>
          </a:xfrm>
          <a:prstGeom prst="rect">
            <a:avLst/>
          </a:prstGeom>
        </p:spPr>
      </p:pic>
    </p:spTree>
    <p:extLst>
      <p:ext uri="{BB962C8B-B14F-4D97-AF65-F5344CB8AC3E}">
        <p14:creationId xmlns:p14="http://schemas.microsoft.com/office/powerpoint/2010/main" val="25461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98" y="237358"/>
            <a:ext cx="9147821" cy="549537"/>
          </a:xfrm>
        </p:spPr>
        <p:txBody>
          <a:bodyPr/>
          <a:lstStyle/>
          <a:p>
            <a:r>
              <a:rPr lang="en-US" sz="2667" dirty="0"/>
              <a:t>C. Contributions to Science</a:t>
            </a:r>
            <a:endParaRPr lang="en-US" sz="2500" dirty="0">
              <a:solidFill>
                <a:schemeClr val="bg1">
                  <a:lumMod val="50000"/>
                </a:schemeClr>
              </a:solidFill>
            </a:endParaRPr>
          </a:p>
        </p:txBody>
      </p:sp>
      <p:sp>
        <p:nvSpPr>
          <p:cNvPr id="4" name="Content Placeholder 3">
            <a:extLst>
              <a:ext uri="{FF2B5EF4-FFF2-40B4-BE49-F238E27FC236}">
                <a16:creationId xmlns:a16="http://schemas.microsoft.com/office/drawing/2014/main" id="{7C52C3EA-BE8F-40E5-997F-40C557F34C55}"/>
              </a:ext>
            </a:extLst>
          </p:cNvPr>
          <p:cNvSpPr>
            <a:spLocks noGrp="1"/>
          </p:cNvSpPr>
          <p:nvPr>
            <p:ph sz="half" idx="1"/>
          </p:nvPr>
        </p:nvSpPr>
        <p:spPr>
          <a:xfrm>
            <a:off x="946298" y="927231"/>
            <a:ext cx="10483702" cy="5620654"/>
          </a:xfrm>
        </p:spPr>
        <p:txBody>
          <a:bodyPr/>
          <a:lstStyle/>
          <a:p>
            <a:r>
              <a:rPr lang="en-US" sz="2000" dirty="0"/>
              <a:t>Brief description of </a:t>
            </a:r>
            <a:r>
              <a:rPr lang="en-US" sz="2000" b="1" dirty="0"/>
              <a:t>UP TO 5 </a:t>
            </a:r>
            <a:r>
              <a:rPr lang="en-US" sz="2000" dirty="0"/>
              <a:t>of your most significant “contributions to science” </a:t>
            </a:r>
          </a:p>
          <a:p>
            <a:r>
              <a:rPr lang="en-US" sz="2000" dirty="0"/>
              <a:t>Each description should be half page or less, </a:t>
            </a:r>
            <a:r>
              <a:rPr lang="en-US" sz="2000" i="1" dirty="0"/>
              <a:t>including</a:t>
            </a:r>
            <a:r>
              <a:rPr lang="en-US" sz="2000" dirty="0"/>
              <a:t> citations </a:t>
            </a:r>
            <a:endParaRPr lang="en-US" sz="1667" dirty="0"/>
          </a:p>
          <a:p>
            <a:pPr lvl="1"/>
            <a:r>
              <a:rPr lang="en-US" sz="1670" dirty="0"/>
              <a:t>may have up to 4 citations for each </a:t>
            </a:r>
          </a:p>
          <a:p>
            <a:pPr lvl="1"/>
            <a:r>
              <a:rPr lang="en-US" sz="1670" dirty="0"/>
              <a:t>citations can include publications, conference abstracts, posters or other presentations, educational aids, etc. </a:t>
            </a:r>
          </a:p>
          <a:p>
            <a:r>
              <a:rPr lang="en-US" sz="2000" dirty="0"/>
              <a:t>Academic: Each Contribution should include </a:t>
            </a:r>
            <a:r>
              <a:rPr lang="en-US" sz="1167" dirty="0"/>
              <a:t>(Figures, tables, or graphics are not allowed)</a:t>
            </a:r>
            <a:r>
              <a:rPr lang="en-US" sz="2000" dirty="0"/>
              <a:t>:</a:t>
            </a:r>
          </a:p>
          <a:p>
            <a:pPr lvl="1"/>
            <a:r>
              <a:rPr lang="en-US" sz="1667" dirty="0"/>
              <a:t>the historical background that frames the scientific problem;</a:t>
            </a:r>
          </a:p>
          <a:p>
            <a:pPr lvl="1"/>
            <a:r>
              <a:rPr lang="en-US" sz="1667" dirty="0"/>
              <a:t>the central finding(s);</a:t>
            </a:r>
          </a:p>
          <a:p>
            <a:pPr lvl="1"/>
            <a:r>
              <a:rPr lang="en-US" sz="1667" dirty="0"/>
              <a:t>the influence of the finding(s) on the progress of science or the application of those finding(s) to health or technology; and</a:t>
            </a:r>
          </a:p>
          <a:p>
            <a:pPr lvl="1"/>
            <a:r>
              <a:rPr lang="en-US" sz="1667" dirty="0"/>
              <a:t>your specific role in the described work.</a:t>
            </a:r>
            <a:endParaRPr lang="en-US" sz="1600" dirty="0"/>
          </a:p>
          <a:p>
            <a:r>
              <a:rPr lang="en-US" sz="2000" dirty="0"/>
              <a:t>Community: Can think “outside the box” for Contributions; for example:</a:t>
            </a:r>
          </a:p>
          <a:p>
            <a:pPr lvl="1"/>
            <a:r>
              <a:rPr lang="en-US" sz="1417" dirty="0"/>
              <a:t>Programs and/or projects</a:t>
            </a:r>
          </a:p>
          <a:p>
            <a:pPr lvl="1"/>
            <a:r>
              <a:rPr lang="en-US" sz="1417" dirty="0"/>
              <a:t>Past partnerships</a:t>
            </a:r>
          </a:p>
          <a:p>
            <a:pPr lvl="1"/>
            <a:r>
              <a:rPr lang="en-US" sz="1417" dirty="0"/>
              <a:t>Community or other advisory board service</a:t>
            </a:r>
          </a:p>
          <a:p>
            <a:pPr lvl="1"/>
            <a:r>
              <a:rPr lang="en-US" sz="1417" dirty="0"/>
              <a:t>Community presentations</a:t>
            </a:r>
          </a:p>
          <a:p>
            <a:pPr lvl="1"/>
            <a:r>
              <a:rPr lang="en-US" sz="1417" dirty="0"/>
              <a:t>Meeting/conference presentations</a:t>
            </a:r>
          </a:p>
          <a:p>
            <a:pPr lvl="1"/>
            <a:r>
              <a:rPr lang="en-US" sz="1417" dirty="0"/>
              <a:t>Advocacy</a:t>
            </a:r>
          </a:p>
          <a:p>
            <a:pPr marL="0" indent="0">
              <a:buNone/>
            </a:pPr>
            <a:endParaRPr lang="en-US" dirty="0"/>
          </a:p>
        </p:txBody>
      </p:sp>
    </p:spTree>
    <p:extLst>
      <p:ext uri="{BB962C8B-B14F-4D97-AF65-F5344CB8AC3E}">
        <p14:creationId xmlns:p14="http://schemas.microsoft.com/office/powerpoint/2010/main" val="200179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26" y="187931"/>
            <a:ext cx="10490482" cy="549537"/>
          </a:xfrm>
        </p:spPr>
        <p:txBody>
          <a:bodyPr/>
          <a:lstStyle/>
          <a:p>
            <a:r>
              <a:rPr lang="en-US" sz="2667" dirty="0"/>
              <a:t>C. Contributions to Science – Academic example</a:t>
            </a:r>
            <a:endParaRPr lang="en-US" sz="2500" dirty="0">
              <a:solidFill>
                <a:schemeClr val="bg1">
                  <a:lumMod val="50000"/>
                </a:schemeClr>
              </a:solidFill>
            </a:endParaRPr>
          </a:p>
        </p:txBody>
      </p:sp>
      <p:pic>
        <p:nvPicPr>
          <p:cNvPr id="5" name="Picture 4">
            <a:extLst>
              <a:ext uri="{FF2B5EF4-FFF2-40B4-BE49-F238E27FC236}">
                <a16:creationId xmlns:a16="http://schemas.microsoft.com/office/drawing/2014/main" id="{4AD6897B-CBD4-4671-A19D-5817DCBE911F}"/>
              </a:ext>
            </a:extLst>
          </p:cNvPr>
          <p:cNvPicPr>
            <a:picLocks noChangeAspect="1"/>
          </p:cNvPicPr>
          <p:nvPr/>
        </p:nvPicPr>
        <p:blipFill>
          <a:blip r:embed="rId2"/>
          <a:stretch>
            <a:fillRect/>
          </a:stretch>
        </p:blipFill>
        <p:spPr>
          <a:xfrm>
            <a:off x="2175553" y="607695"/>
            <a:ext cx="7323461" cy="6012947"/>
          </a:xfrm>
          <a:prstGeom prst="rect">
            <a:avLst/>
          </a:prstGeom>
        </p:spPr>
      </p:pic>
    </p:spTree>
    <p:extLst>
      <p:ext uri="{BB962C8B-B14F-4D97-AF65-F5344CB8AC3E}">
        <p14:creationId xmlns:p14="http://schemas.microsoft.com/office/powerpoint/2010/main" val="26657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25" y="187931"/>
            <a:ext cx="11133033" cy="549537"/>
          </a:xfrm>
        </p:spPr>
        <p:txBody>
          <a:bodyPr/>
          <a:lstStyle/>
          <a:p>
            <a:r>
              <a:rPr lang="en-US" sz="2667" dirty="0"/>
              <a:t>C. Contributions to Science – Community Partner examples</a:t>
            </a:r>
            <a:endParaRPr lang="en-US" sz="2500" dirty="0">
              <a:solidFill>
                <a:schemeClr val="bg1">
                  <a:lumMod val="50000"/>
                </a:schemeClr>
              </a:solidFill>
            </a:endParaRPr>
          </a:p>
        </p:txBody>
      </p:sp>
      <p:pic>
        <p:nvPicPr>
          <p:cNvPr id="7" name="Picture 6">
            <a:extLst>
              <a:ext uri="{FF2B5EF4-FFF2-40B4-BE49-F238E27FC236}">
                <a16:creationId xmlns:a16="http://schemas.microsoft.com/office/drawing/2014/main" id="{703C1BC0-2FCF-2CCE-E7DA-18F2541DD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86" y="1070996"/>
            <a:ext cx="10447428" cy="1829503"/>
          </a:xfrm>
          <a:prstGeom prst="rect">
            <a:avLst/>
          </a:prstGeom>
        </p:spPr>
      </p:pic>
      <p:sp>
        <p:nvSpPr>
          <p:cNvPr id="8" name="TextBox 7">
            <a:extLst>
              <a:ext uri="{FF2B5EF4-FFF2-40B4-BE49-F238E27FC236}">
                <a16:creationId xmlns:a16="http://schemas.microsoft.com/office/drawing/2014/main" id="{DC1DD047-73C8-33CB-BFAC-792D86AFB92E}"/>
              </a:ext>
            </a:extLst>
          </p:cNvPr>
          <p:cNvSpPr txBox="1"/>
          <p:nvPr/>
        </p:nvSpPr>
        <p:spPr>
          <a:xfrm>
            <a:off x="872286" y="737468"/>
            <a:ext cx="1165319" cy="369332"/>
          </a:xfrm>
          <a:prstGeom prst="rect">
            <a:avLst/>
          </a:prstGeom>
          <a:noFill/>
        </p:spPr>
        <p:txBody>
          <a:bodyPr wrap="none" rtlCol="0">
            <a:spAutoFit/>
          </a:bodyPr>
          <a:lstStyle/>
          <a:p>
            <a:r>
              <a:rPr lang="en-US" b="1" u="sng" dirty="0"/>
              <a:t>Example 1</a:t>
            </a:r>
          </a:p>
        </p:txBody>
      </p:sp>
      <p:sp>
        <p:nvSpPr>
          <p:cNvPr id="9" name="TextBox 8">
            <a:extLst>
              <a:ext uri="{FF2B5EF4-FFF2-40B4-BE49-F238E27FC236}">
                <a16:creationId xmlns:a16="http://schemas.microsoft.com/office/drawing/2014/main" id="{7CBE7658-7003-AFDA-08AF-8FAADDC7AAE5}"/>
              </a:ext>
            </a:extLst>
          </p:cNvPr>
          <p:cNvSpPr txBox="1"/>
          <p:nvPr/>
        </p:nvSpPr>
        <p:spPr>
          <a:xfrm>
            <a:off x="872286" y="3086045"/>
            <a:ext cx="1165319" cy="369332"/>
          </a:xfrm>
          <a:prstGeom prst="rect">
            <a:avLst/>
          </a:prstGeom>
          <a:noFill/>
        </p:spPr>
        <p:txBody>
          <a:bodyPr wrap="none" rtlCol="0">
            <a:spAutoFit/>
          </a:bodyPr>
          <a:lstStyle/>
          <a:p>
            <a:r>
              <a:rPr lang="en-US" b="1" u="sng" dirty="0"/>
              <a:t>Example 2</a:t>
            </a:r>
          </a:p>
        </p:txBody>
      </p:sp>
      <p:pic>
        <p:nvPicPr>
          <p:cNvPr id="13" name="Picture 12">
            <a:extLst>
              <a:ext uri="{FF2B5EF4-FFF2-40B4-BE49-F238E27FC236}">
                <a16:creationId xmlns:a16="http://schemas.microsoft.com/office/drawing/2014/main" id="{384DFD31-483B-233C-696C-325FB8038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86" y="3534111"/>
            <a:ext cx="10204254" cy="2445744"/>
          </a:xfrm>
          <a:prstGeom prst="rect">
            <a:avLst/>
          </a:prstGeom>
        </p:spPr>
      </p:pic>
    </p:spTree>
    <p:extLst>
      <p:ext uri="{BB962C8B-B14F-4D97-AF65-F5344CB8AC3E}">
        <p14:creationId xmlns:p14="http://schemas.microsoft.com/office/powerpoint/2010/main" val="1063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1E2135-2F03-48F5-AEA3-3F8178D6C16E}"/>
              </a:ext>
            </a:extLst>
          </p:cNvPr>
          <p:cNvSpPr>
            <a:spLocks noGrp="1"/>
          </p:cNvSpPr>
          <p:nvPr>
            <p:ph type="title"/>
          </p:nvPr>
        </p:nvSpPr>
        <p:spPr/>
        <p:txBody>
          <a:bodyPr/>
          <a:lstStyle/>
          <a:p>
            <a:pPr algn="ctr"/>
            <a:r>
              <a:rPr lang="en-US" dirty="0"/>
              <a:t>Thank you</a:t>
            </a:r>
            <a:br>
              <a:rPr lang="en-US" dirty="0"/>
            </a:br>
            <a:r>
              <a:rPr lang="en-US" dirty="0"/>
              <a:t>&amp;</a:t>
            </a:r>
            <a:br>
              <a:rPr lang="en-US" dirty="0"/>
            </a:br>
            <a:r>
              <a:rPr lang="en-US" dirty="0"/>
              <a:t>Questions?</a:t>
            </a:r>
          </a:p>
        </p:txBody>
      </p:sp>
    </p:spTree>
    <p:extLst>
      <p:ext uri="{BB962C8B-B14F-4D97-AF65-F5344CB8AC3E}">
        <p14:creationId xmlns:p14="http://schemas.microsoft.com/office/powerpoint/2010/main" val="3841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Community &amp; Academic Partnership Pilot (CAPP) Program</a:t>
            </a:r>
            <a:br>
              <a:rPr lang="en-US" dirty="0"/>
            </a:br>
            <a:r>
              <a:rPr lang="en-US" dirty="0"/>
              <a:t>Overview</a:t>
            </a:r>
          </a:p>
        </p:txBody>
      </p:sp>
    </p:spTree>
    <p:extLst>
      <p:ext uri="{BB962C8B-B14F-4D97-AF65-F5344CB8AC3E}">
        <p14:creationId xmlns:p14="http://schemas.microsoft.com/office/powerpoint/2010/main" val="3102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CTSI Acronyms</a:t>
            </a:r>
          </a:p>
        </p:txBody>
      </p:sp>
    </p:spTree>
    <p:extLst>
      <p:ext uri="{BB962C8B-B14F-4D97-AF65-F5344CB8AC3E}">
        <p14:creationId xmlns:p14="http://schemas.microsoft.com/office/powerpoint/2010/main" val="17914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BC7-4C5E-996E-73C6-8DD7AC1DBB2C}"/>
              </a:ext>
            </a:extLst>
          </p:cNvPr>
          <p:cNvSpPr>
            <a:spLocks noGrp="1"/>
          </p:cNvSpPr>
          <p:nvPr>
            <p:ph type="title"/>
          </p:nvPr>
        </p:nvSpPr>
        <p:spPr/>
        <p:txBody>
          <a:bodyPr/>
          <a:lstStyle/>
          <a:p>
            <a:r>
              <a:rPr lang="en-US" dirty="0"/>
              <a:t>CTSI Acronyms</a:t>
            </a:r>
          </a:p>
        </p:txBody>
      </p:sp>
      <p:sp>
        <p:nvSpPr>
          <p:cNvPr id="3" name="Content Placeholder 2">
            <a:extLst>
              <a:ext uri="{FF2B5EF4-FFF2-40B4-BE49-F238E27FC236}">
                <a16:creationId xmlns:a16="http://schemas.microsoft.com/office/drawing/2014/main" id="{F54642DE-B931-ED8E-3095-65346716F6A8}"/>
              </a:ext>
            </a:extLst>
          </p:cNvPr>
          <p:cNvSpPr>
            <a:spLocks noGrp="1"/>
          </p:cNvSpPr>
          <p:nvPr>
            <p:ph sz="half" idx="1"/>
          </p:nvPr>
        </p:nvSpPr>
        <p:spPr>
          <a:xfrm>
            <a:off x="338667" y="1058332"/>
            <a:ext cx="11461750" cy="5005531"/>
          </a:xfrm>
        </p:spPr>
        <p:txBody>
          <a:bodyPr>
            <a:normAutofit fontScale="70000" lnSpcReduction="20000"/>
          </a:bodyPr>
          <a:lstStyle/>
          <a:p>
            <a:r>
              <a:rPr lang="en-US" b="1" dirty="0"/>
              <a:t>NIH NCATS</a:t>
            </a:r>
          </a:p>
          <a:p>
            <a:pPr lvl="1"/>
            <a:r>
              <a:rPr lang="en-US" sz="2600" dirty="0"/>
              <a:t>National Institutes of Health, National Center for Advancing Translational Science – funding from NCATS supports the Utah CTSI</a:t>
            </a:r>
          </a:p>
          <a:p>
            <a:pPr lvl="1"/>
            <a:endParaRPr lang="en-US" sz="2300" dirty="0"/>
          </a:p>
          <a:p>
            <a:r>
              <a:rPr lang="en-US" b="1" dirty="0"/>
              <a:t>CTSI</a:t>
            </a:r>
            <a:r>
              <a:rPr lang="en-US" dirty="0"/>
              <a:t> – Clinical &amp; Translational Science Institute</a:t>
            </a:r>
          </a:p>
          <a:p>
            <a:pPr lvl="1"/>
            <a:r>
              <a:rPr lang="en-US" sz="2600" dirty="0"/>
              <a:t>The funder for the CAPP, utilizing University of Utah institutional funds</a:t>
            </a:r>
          </a:p>
          <a:p>
            <a:pPr lvl="1"/>
            <a:r>
              <a:rPr lang="en-US" sz="2600" dirty="0"/>
              <a:t>Includes 12 Cores and Services</a:t>
            </a:r>
          </a:p>
          <a:p>
            <a:pPr lvl="1"/>
            <a:endParaRPr lang="en-US" sz="2300" dirty="0"/>
          </a:p>
          <a:p>
            <a:r>
              <a:rPr lang="en-US" b="1" dirty="0"/>
              <a:t>CCET</a:t>
            </a:r>
            <a:r>
              <a:rPr lang="en-US" dirty="0"/>
              <a:t> – Community Collaboration &amp; Engagement Team</a:t>
            </a:r>
          </a:p>
          <a:p>
            <a:pPr lvl="1"/>
            <a:r>
              <a:rPr lang="en-US" sz="2600" dirty="0"/>
              <a:t>The Core within the CTSI that oversees the CAPP</a:t>
            </a:r>
          </a:p>
          <a:p>
            <a:pPr lvl="1"/>
            <a:endParaRPr lang="en-US" sz="2300" dirty="0"/>
          </a:p>
          <a:p>
            <a:r>
              <a:rPr lang="en-US" b="1" dirty="0"/>
              <a:t>CAPP</a:t>
            </a:r>
            <a:r>
              <a:rPr lang="en-US" dirty="0"/>
              <a:t> – Community-Academic Partnership Pilot Program</a:t>
            </a:r>
          </a:p>
          <a:p>
            <a:pPr lvl="1"/>
            <a:r>
              <a:rPr lang="en-US" sz="2600" dirty="0"/>
              <a:t>The Funding Opportunity Announcement (FOA) you are applying to</a:t>
            </a:r>
          </a:p>
          <a:p>
            <a:pPr lvl="1"/>
            <a:endParaRPr lang="en-US" sz="2300" dirty="0"/>
          </a:p>
          <a:p>
            <a:r>
              <a:rPr lang="en-US" b="1" dirty="0"/>
              <a:t>RSA</a:t>
            </a:r>
            <a:r>
              <a:rPr lang="en-US" dirty="0"/>
              <a:t> </a:t>
            </a:r>
            <a:r>
              <a:rPr lang="en-US" b="1" dirty="0"/>
              <a:t>Committee</a:t>
            </a:r>
            <a:r>
              <a:rPr lang="en-US" dirty="0"/>
              <a:t> – Research &amp; Science Advisors Committee</a:t>
            </a:r>
          </a:p>
          <a:p>
            <a:pPr lvl="1"/>
            <a:r>
              <a:rPr lang="en-US" sz="2600" dirty="0"/>
              <a:t>CTSI committee members who serve as advisors to CAPP proposa</a:t>
            </a:r>
            <a:r>
              <a:rPr lang="en-US" sz="2300" dirty="0"/>
              <a:t>ls</a:t>
            </a:r>
            <a:endParaRPr lang="en-US" dirty="0"/>
          </a:p>
          <a:p>
            <a:endParaRPr lang="en-US" dirty="0"/>
          </a:p>
        </p:txBody>
      </p:sp>
      <p:sp>
        <p:nvSpPr>
          <p:cNvPr id="4" name="Text Placeholder 3">
            <a:extLst>
              <a:ext uri="{FF2B5EF4-FFF2-40B4-BE49-F238E27FC236}">
                <a16:creationId xmlns:a16="http://schemas.microsoft.com/office/drawing/2014/main" id="{4475EC1E-93F8-D32E-C977-925791D801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9616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Common grant proposal preparation Acronyms</a:t>
            </a:r>
          </a:p>
        </p:txBody>
      </p:sp>
    </p:spTree>
    <p:extLst>
      <p:ext uri="{BB962C8B-B14F-4D97-AF65-F5344CB8AC3E}">
        <p14:creationId xmlns:p14="http://schemas.microsoft.com/office/powerpoint/2010/main" val="332964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BC7-4C5E-996E-73C6-8DD7AC1DBB2C}"/>
              </a:ext>
            </a:extLst>
          </p:cNvPr>
          <p:cNvSpPr>
            <a:spLocks noGrp="1"/>
          </p:cNvSpPr>
          <p:nvPr>
            <p:ph type="title"/>
          </p:nvPr>
        </p:nvSpPr>
        <p:spPr/>
        <p:txBody>
          <a:bodyPr/>
          <a:lstStyle/>
          <a:p>
            <a:r>
              <a:rPr lang="en-US" dirty="0"/>
              <a:t>Grant Proposal preparation Acronyms</a:t>
            </a:r>
          </a:p>
        </p:txBody>
      </p:sp>
      <p:sp>
        <p:nvSpPr>
          <p:cNvPr id="3" name="Content Placeholder 2">
            <a:extLst>
              <a:ext uri="{FF2B5EF4-FFF2-40B4-BE49-F238E27FC236}">
                <a16:creationId xmlns:a16="http://schemas.microsoft.com/office/drawing/2014/main" id="{F54642DE-B931-ED8E-3095-65346716F6A8}"/>
              </a:ext>
            </a:extLst>
          </p:cNvPr>
          <p:cNvSpPr>
            <a:spLocks noGrp="1"/>
          </p:cNvSpPr>
          <p:nvPr>
            <p:ph sz="half" idx="1"/>
          </p:nvPr>
        </p:nvSpPr>
        <p:spPr/>
        <p:txBody>
          <a:bodyPr>
            <a:normAutofit fontScale="70000" lnSpcReduction="20000"/>
          </a:bodyPr>
          <a:lstStyle/>
          <a:p>
            <a:pPr>
              <a:spcBef>
                <a:spcPts val="624"/>
              </a:spcBef>
            </a:pPr>
            <a:r>
              <a:rPr lang="en-US" sz="3700" b="1" dirty="0"/>
              <a:t>PI / MPI </a:t>
            </a:r>
            <a:r>
              <a:rPr lang="en-US" sz="3700" dirty="0"/>
              <a:t>– Principal Investigator/ Multiple Principal Investigators</a:t>
            </a:r>
          </a:p>
          <a:p>
            <a:pPr lvl="1">
              <a:lnSpc>
                <a:spcPct val="120000"/>
              </a:lnSpc>
            </a:pPr>
            <a:r>
              <a:rPr lang="en-US" sz="2600" dirty="0"/>
              <a:t>These individuals are responsible for all aspects of applying for, carrying out, and administering a research grant</a:t>
            </a:r>
          </a:p>
          <a:p>
            <a:pPr lvl="1"/>
            <a:endParaRPr lang="en-US" sz="2600" b="1" dirty="0"/>
          </a:p>
          <a:p>
            <a:r>
              <a:rPr lang="en-US" sz="3700" b="1" dirty="0"/>
              <a:t>Bio</a:t>
            </a:r>
            <a:r>
              <a:rPr lang="en-US" sz="3700" dirty="0"/>
              <a:t> – Biosketch</a:t>
            </a:r>
          </a:p>
          <a:p>
            <a:pPr lvl="1"/>
            <a:r>
              <a:rPr lang="en-US" sz="2600" dirty="0"/>
              <a:t>A summary of an individual’s education/training, experience and accomplishments</a:t>
            </a:r>
          </a:p>
          <a:p>
            <a:pPr lvl="1">
              <a:lnSpc>
                <a:spcPct val="120000"/>
              </a:lnSpc>
            </a:pPr>
            <a:r>
              <a:rPr lang="en-US" sz="2600" dirty="0"/>
              <a:t>The project teams’ Bios illustrate that, together, they have the expertise needed to successfully carry out the proposed research project </a:t>
            </a:r>
          </a:p>
          <a:p>
            <a:pPr lvl="1"/>
            <a:endParaRPr lang="en-US" sz="2600" dirty="0"/>
          </a:p>
          <a:p>
            <a:r>
              <a:rPr lang="en-US" sz="3700" b="1" dirty="0"/>
              <a:t>LOI </a:t>
            </a:r>
            <a:r>
              <a:rPr lang="en-US" sz="3700" dirty="0"/>
              <a:t>– Letter of Intent</a:t>
            </a:r>
          </a:p>
          <a:p>
            <a:pPr lvl="1"/>
            <a:r>
              <a:rPr lang="en-US" sz="2600" dirty="0"/>
              <a:t>A document indicating intention to submit a full grant proposal if the LOI is accepted</a:t>
            </a:r>
          </a:p>
          <a:p>
            <a:pPr lvl="1"/>
            <a:endParaRPr lang="en-US" sz="2600" dirty="0"/>
          </a:p>
          <a:p>
            <a:r>
              <a:rPr lang="en-US" sz="3700" b="1" dirty="0"/>
              <a:t>LOS</a:t>
            </a:r>
            <a:r>
              <a:rPr lang="en-US" sz="3700" dirty="0"/>
              <a:t> – Letter Support</a:t>
            </a:r>
          </a:p>
          <a:p>
            <a:pPr lvl="1">
              <a:lnSpc>
                <a:spcPct val="120000"/>
              </a:lnSpc>
            </a:pPr>
            <a:r>
              <a:rPr lang="en-US" sz="2600" dirty="0"/>
              <a:t>A letter from an individual or organization confirming their intent to provide services or other support if a grant proposal is funded</a:t>
            </a:r>
          </a:p>
          <a:p>
            <a:pPr lvl="1"/>
            <a:endParaRPr lang="en-US" sz="2600" dirty="0"/>
          </a:p>
          <a:p>
            <a:pPr lvl="1"/>
            <a:endParaRPr lang="en-US" sz="3167" dirty="0"/>
          </a:p>
          <a:p>
            <a:pPr lvl="1"/>
            <a:endParaRPr lang="en-US" dirty="0"/>
          </a:p>
          <a:p>
            <a:endParaRPr lang="en-US" dirty="0"/>
          </a:p>
        </p:txBody>
      </p:sp>
      <p:sp>
        <p:nvSpPr>
          <p:cNvPr id="4" name="Text Placeholder 3">
            <a:extLst>
              <a:ext uri="{FF2B5EF4-FFF2-40B4-BE49-F238E27FC236}">
                <a16:creationId xmlns:a16="http://schemas.microsoft.com/office/drawing/2014/main" id="{4475EC1E-93F8-D32E-C977-925791D801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5786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BC7-4C5E-996E-73C6-8DD7AC1DBB2C}"/>
              </a:ext>
            </a:extLst>
          </p:cNvPr>
          <p:cNvSpPr>
            <a:spLocks noGrp="1"/>
          </p:cNvSpPr>
          <p:nvPr>
            <p:ph type="title"/>
          </p:nvPr>
        </p:nvSpPr>
        <p:spPr/>
        <p:txBody>
          <a:bodyPr/>
          <a:lstStyle/>
          <a:p>
            <a:r>
              <a:rPr lang="en-US"/>
              <a:t>grant </a:t>
            </a:r>
            <a:r>
              <a:rPr lang="en-US" dirty="0"/>
              <a:t>proposal preparation Acronyms</a:t>
            </a:r>
          </a:p>
        </p:txBody>
      </p:sp>
      <p:sp>
        <p:nvSpPr>
          <p:cNvPr id="3" name="Content Placeholder 2">
            <a:extLst>
              <a:ext uri="{FF2B5EF4-FFF2-40B4-BE49-F238E27FC236}">
                <a16:creationId xmlns:a16="http://schemas.microsoft.com/office/drawing/2014/main" id="{F54642DE-B931-ED8E-3095-65346716F6A8}"/>
              </a:ext>
            </a:extLst>
          </p:cNvPr>
          <p:cNvSpPr>
            <a:spLocks noGrp="1"/>
          </p:cNvSpPr>
          <p:nvPr>
            <p:ph sz="half" idx="1"/>
          </p:nvPr>
        </p:nvSpPr>
        <p:spPr>
          <a:xfrm>
            <a:off x="338667" y="993805"/>
            <a:ext cx="11461750" cy="5504966"/>
          </a:xfrm>
        </p:spPr>
        <p:txBody>
          <a:bodyPr>
            <a:normAutofit/>
          </a:bodyPr>
          <a:lstStyle/>
          <a:p>
            <a:pPr>
              <a:spcBef>
                <a:spcPts val="624"/>
              </a:spcBef>
            </a:pPr>
            <a:r>
              <a:rPr lang="en-US" sz="2600" b="1" dirty="0"/>
              <a:t>Pre-award </a:t>
            </a:r>
            <a:r>
              <a:rPr lang="en-US" sz="2600" dirty="0"/>
              <a:t>– the time period before a grant is awarded; includes:</a:t>
            </a:r>
          </a:p>
          <a:p>
            <a:pPr lvl="1">
              <a:lnSpc>
                <a:spcPct val="110000"/>
              </a:lnSpc>
            </a:pPr>
            <a:r>
              <a:rPr lang="en-US" sz="1800" dirty="0"/>
              <a:t>Preparing all parts of your grant proposal</a:t>
            </a:r>
          </a:p>
          <a:p>
            <a:pPr lvl="1">
              <a:lnSpc>
                <a:spcPct val="110000"/>
              </a:lnSpc>
            </a:pPr>
            <a:r>
              <a:rPr lang="en-US" sz="1800" dirty="0"/>
              <a:t>Meetings with Advisor, CCET, and design consultations with CTSI Cores &amp; Services </a:t>
            </a:r>
          </a:p>
          <a:p>
            <a:pPr lvl="1">
              <a:lnSpc>
                <a:spcPct val="110000"/>
              </a:lnSpc>
            </a:pPr>
            <a:r>
              <a:rPr lang="en-US" sz="1800" dirty="0"/>
              <a:t>IRB application draft (if applicable)</a:t>
            </a:r>
          </a:p>
          <a:p>
            <a:pPr lvl="1"/>
            <a:endParaRPr lang="en-US" sz="2100" dirty="0"/>
          </a:p>
          <a:p>
            <a:pPr lvl="2"/>
            <a:endParaRPr lang="en-US" sz="1600" dirty="0"/>
          </a:p>
          <a:p>
            <a:pPr lvl="1"/>
            <a:endParaRPr lang="en-US" sz="1900" dirty="0"/>
          </a:p>
          <a:p>
            <a:endParaRPr lang="en-US" dirty="0"/>
          </a:p>
        </p:txBody>
      </p:sp>
    </p:spTree>
    <p:extLst>
      <p:ext uri="{BB962C8B-B14F-4D97-AF65-F5344CB8AC3E}">
        <p14:creationId xmlns:p14="http://schemas.microsoft.com/office/powerpoint/2010/main" val="20451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E0A-8D04-B9D1-13F0-CDA40CCA9D40}"/>
              </a:ext>
            </a:extLst>
          </p:cNvPr>
          <p:cNvSpPr>
            <a:spLocks noGrp="1"/>
          </p:cNvSpPr>
          <p:nvPr>
            <p:ph type="title"/>
          </p:nvPr>
        </p:nvSpPr>
        <p:spPr/>
        <p:txBody>
          <a:bodyPr/>
          <a:lstStyle/>
          <a:p>
            <a:r>
              <a:rPr lang="en-US" dirty="0"/>
              <a:t>Common Potential Funding and funded grant Acronyms</a:t>
            </a:r>
          </a:p>
        </p:txBody>
      </p:sp>
    </p:spTree>
    <p:extLst>
      <p:ext uri="{BB962C8B-B14F-4D97-AF65-F5344CB8AC3E}">
        <p14:creationId xmlns:p14="http://schemas.microsoft.com/office/powerpoint/2010/main" val="13305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BC7-4C5E-996E-73C6-8DD7AC1DBB2C}"/>
              </a:ext>
            </a:extLst>
          </p:cNvPr>
          <p:cNvSpPr>
            <a:spLocks noGrp="1"/>
          </p:cNvSpPr>
          <p:nvPr>
            <p:ph type="title"/>
          </p:nvPr>
        </p:nvSpPr>
        <p:spPr/>
        <p:txBody>
          <a:bodyPr/>
          <a:lstStyle/>
          <a:p>
            <a:r>
              <a:rPr lang="en-US" dirty="0"/>
              <a:t>Potential Funding Acronyms</a:t>
            </a:r>
          </a:p>
        </p:txBody>
      </p:sp>
      <p:sp>
        <p:nvSpPr>
          <p:cNvPr id="3" name="Content Placeholder 2">
            <a:extLst>
              <a:ext uri="{FF2B5EF4-FFF2-40B4-BE49-F238E27FC236}">
                <a16:creationId xmlns:a16="http://schemas.microsoft.com/office/drawing/2014/main" id="{F54642DE-B931-ED8E-3095-65346716F6A8}"/>
              </a:ext>
            </a:extLst>
          </p:cNvPr>
          <p:cNvSpPr>
            <a:spLocks noGrp="1"/>
          </p:cNvSpPr>
          <p:nvPr>
            <p:ph sz="half" idx="1"/>
          </p:nvPr>
        </p:nvSpPr>
        <p:spPr>
          <a:xfrm>
            <a:off x="338667" y="993805"/>
            <a:ext cx="11461750" cy="5504966"/>
          </a:xfrm>
        </p:spPr>
        <p:txBody>
          <a:bodyPr>
            <a:normAutofit/>
          </a:bodyPr>
          <a:lstStyle/>
          <a:p>
            <a:r>
              <a:rPr lang="en-US" sz="2600" b="1" dirty="0"/>
              <a:t>Notice of Intent to Fund </a:t>
            </a:r>
          </a:p>
          <a:p>
            <a:pPr lvl="1"/>
            <a:r>
              <a:rPr lang="en-US" sz="1800" dirty="0"/>
              <a:t>Notification that your project has been selected for funding if you meet the JIT requirements</a:t>
            </a:r>
          </a:p>
          <a:p>
            <a:pPr lvl="1"/>
            <a:endParaRPr lang="en-US" sz="2100" dirty="0"/>
          </a:p>
          <a:p>
            <a:r>
              <a:rPr lang="en-US" sz="2600" b="1" dirty="0"/>
              <a:t>JIT </a:t>
            </a:r>
            <a:r>
              <a:rPr lang="en-US" sz="2600" dirty="0"/>
              <a:t>– Just-in-Time Period</a:t>
            </a:r>
          </a:p>
          <a:p>
            <a:pPr lvl="1"/>
            <a:r>
              <a:rPr lang="en-US" sz="1800" dirty="0"/>
              <a:t>The time period between the “Notice of Intent to Fund” and the “Notice of Award”</a:t>
            </a:r>
          </a:p>
          <a:p>
            <a:pPr lvl="1"/>
            <a:r>
              <a:rPr lang="en-US" sz="1800" dirty="0"/>
              <a:t>The following must be submitted during this time:</a:t>
            </a:r>
          </a:p>
          <a:p>
            <a:pPr lvl="2">
              <a:lnSpc>
                <a:spcPct val="110000"/>
              </a:lnSpc>
            </a:pPr>
            <a:r>
              <a:rPr lang="en-US" sz="1600" dirty="0"/>
              <a:t>IRB approval for the project</a:t>
            </a:r>
          </a:p>
          <a:p>
            <a:pPr lvl="2">
              <a:lnSpc>
                <a:spcPct val="110000"/>
              </a:lnSpc>
            </a:pPr>
            <a:r>
              <a:rPr lang="en-US" sz="1600" dirty="0"/>
              <a:t>Completion certificates for required trainings: </a:t>
            </a:r>
          </a:p>
          <a:p>
            <a:pPr lvl="3">
              <a:lnSpc>
                <a:spcPct val="110000"/>
              </a:lnSpc>
            </a:pPr>
            <a:r>
              <a:rPr lang="en-US" sz="1400" dirty="0" err="1"/>
              <a:t>CIRTification</a:t>
            </a:r>
            <a:r>
              <a:rPr lang="en-US" sz="1400" dirty="0"/>
              <a:t> for community MPIs</a:t>
            </a:r>
          </a:p>
          <a:p>
            <a:pPr lvl="3">
              <a:lnSpc>
                <a:spcPct val="110000"/>
              </a:lnSpc>
            </a:pPr>
            <a:r>
              <a:rPr lang="en-US" sz="1400" dirty="0"/>
              <a:t>CITI Human Research &amp; GCP for academic MPIs</a:t>
            </a:r>
          </a:p>
          <a:p>
            <a:pPr lvl="2">
              <a:lnSpc>
                <a:spcPct val="110000"/>
              </a:lnSpc>
            </a:pPr>
            <a:r>
              <a:rPr lang="en-US" sz="1600" dirty="0"/>
              <a:t>Budget reallocations if the project needs to modify its budget due to changes that took place after the grant proposal was submitted</a:t>
            </a:r>
          </a:p>
          <a:p>
            <a:pPr lvl="2">
              <a:lnSpc>
                <a:spcPct val="110000"/>
              </a:lnSpc>
            </a:pPr>
            <a:r>
              <a:rPr lang="en-US" sz="1600" dirty="0"/>
              <a:t>Setting up the community partner subaward with the University</a:t>
            </a:r>
          </a:p>
          <a:p>
            <a:pPr lvl="2"/>
            <a:endParaRPr lang="en-US" sz="1600" dirty="0"/>
          </a:p>
          <a:p>
            <a:pPr lvl="1"/>
            <a:endParaRPr lang="en-US" sz="1900" dirty="0"/>
          </a:p>
          <a:p>
            <a:endParaRPr lang="en-US" dirty="0"/>
          </a:p>
        </p:txBody>
      </p:sp>
    </p:spTree>
    <p:extLst>
      <p:ext uri="{BB962C8B-B14F-4D97-AF65-F5344CB8AC3E}">
        <p14:creationId xmlns:p14="http://schemas.microsoft.com/office/powerpoint/2010/main" val="152361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BC7-4C5E-996E-73C6-8DD7AC1DBB2C}"/>
              </a:ext>
            </a:extLst>
          </p:cNvPr>
          <p:cNvSpPr>
            <a:spLocks noGrp="1"/>
          </p:cNvSpPr>
          <p:nvPr>
            <p:ph type="title"/>
          </p:nvPr>
        </p:nvSpPr>
        <p:spPr/>
        <p:txBody>
          <a:bodyPr/>
          <a:lstStyle/>
          <a:p>
            <a:r>
              <a:rPr lang="en-US" dirty="0"/>
              <a:t>Potential Funding Acronyms </a:t>
            </a:r>
          </a:p>
        </p:txBody>
      </p:sp>
      <p:sp>
        <p:nvSpPr>
          <p:cNvPr id="3" name="Content Placeholder 2">
            <a:extLst>
              <a:ext uri="{FF2B5EF4-FFF2-40B4-BE49-F238E27FC236}">
                <a16:creationId xmlns:a16="http://schemas.microsoft.com/office/drawing/2014/main" id="{F54642DE-B931-ED8E-3095-65346716F6A8}"/>
              </a:ext>
            </a:extLst>
          </p:cNvPr>
          <p:cNvSpPr>
            <a:spLocks noGrp="1"/>
          </p:cNvSpPr>
          <p:nvPr>
            <p:ph sz="half" idx="1"/>
          </p:nvPr>
        </p:nvSpPr>
        <p:spPr>
          <a:xfrm>
            <a:off x="338667" y="993806"/>
            <a:ext cx="11461750" cy="5070058"/>
          </a:xfrm>
        </p:spPr>
        <p:txBody>
          <a:bodyPr>
            <a:normAutofit/>
          </a:bodyPr>
          <a:lstStyle/>
          <a:p>
            <a:r>
              <a:rPr lang="en-US" sz="2600" b="1" dirty="0" err="1"/>
              <a:t>CIRTification</a:t>
            </a:r>
            <a:r>
              <a:rPr lang="en-US" sz="2600" b="1" dirty="0"/>
              <a:t> Training</a:t>
            </a:r>
          </a:p>
          <a:p>
            <a:pPr lvl="1">
              <a:lnSpc>
                <a:spcPct val="120000"/>
              </a:lnSpc>
            </a:pPr>
            <a:r>
              <a:rPr lang="en-US" sz="1800" dirty="0"/>
              <a:t>An online training in “human research protection” for community members</a:t>
            </a:r>
          </a:p>
          <a:p>
            <a:pPr lvl="1">
              <a:lnSpc>
                <a:spcPct val="120000"/>
              </a:lnSpc>
            </a:pPr>
            <a:r>
              <a:rPr lang="en-US" sz="1800" dirty="0"/>
              <a:t>It outlines the ways in which research studies must protect participants’ privacy, confidentiality, well-being, etc.</a:t>
            </a:r>
          </a:p>
          <a:p>
            <a:pPr lvl="1">
              <a:lnSpc>
                <a:spcPct val="120000"/>
              </a:lnSpc>
            </a:pPr>
            <a:r>
              <a:rPr lang="en-US" sz="1800" dirty="0"/>
              <a:t>Must be completed by all community project team members who will interact with research project participants</a:t>
            </a:r>
          </a:p>
          <a:p>
            <a:pPr marL="609575" lvl="1" indent="0">
              <a:buNone/>
            </a:pPr>
            <a:endParaRPr lang="en-US" sz="1900" dirty="0"/>
          </a:p>
          <a:p>
            <a:endParaRPr lang="en-US" dirty="0"/>
          </a:p>
        </p:txBody>
      </p:sp>
    </p:spTree>
    <p:extLst>
      <p:ext uri="{BB962C8B-B14F-4D97-AF65-F5344CB8AC3E}">
        <p14:creationId xmlns:p14="http://schemas.microsoft.com/office/powerpoint/2010/main" val="180480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BC7-4C5E-996E-73C6-8DD7AC1DBB2C}"/>
              </a:ext>
            </a:extLst>
          </p:cNvPr>
          <p:cNvSpPr>
            <a:spLocks noGrp="1"/>
          </p:cNvSpPr>
          <p:nvPr>
            <p:ph type="title"/>
          </p:nvPr>
        </p:nvSpPr>
        <p:spPr/>
        <p:txBody>
          <a:bodyPr/>
          <a:lstStyle/>
          <a:p>
            <a:r>
              <a:rPr lang="en-US" dirty="0"/>
              <a:t>Funded grant Acronyms </a:t>
            </a:r>
          </a:p>
        </p:txBody>
      </p:sp>
      <p:sp>
        <p:nvSpPr>
          <p:cNvPr id="3" name="Content Placeholder 2">
            <a:extLst>
              <a:ext uri="{FF2B5EF4-FFF2-40B4-BE49-F238E27FC236}">
                <a16:creationId xmlns:a16="http://schemas.microsoft.com/office/drawing/2014/main" id="{F54642DE-B931-ED8E-3095-65346716F6A8}"/>
              </a:ext>
            </a:extLst>
          </p:cNvPr>
          <p:cNvSpPr>
            <a:spLocks noGrp="1"/>
          </p:cNvSpPr>
          <p:nvPr>
            <p:ph sz="half" idx="1"/>
          </p:nvPr>
        </p:nvSpPr>
        <p:spPr>
          <a:xfrm>
            <a:off x="338667" y="754440"/>
            <a:ext cx="11461750" cy="5070058"/>
          </a:xfrm>
        </p:spPr>
        <p:txBody>
          <a:bodyPr>
            <a:normAutofit/>
          </a:bodyPr>
          <a:lstStyle/>
          <a:p>
            <a:pPr marL="609575" lvl="1" indent="0">
              <a:buNone/>
            </a:pPr>
            <a:endParaRPr lang="en-US" sz="1900" dirty="0"/>
          </a:p>
          <a:p>
            <a:r>
              <a:rPr lang="en-US" sz="2600" b="1" dirty="0"/>
              <a:t>NOA</a:t>
            </a:r>
            <a:r>
              <a:rPr lang="en-US" sz="2600" dirty="0"/>
              <a:t> – Notice of Award</a:t>
            </a:r>
          </a:p>
          <a:p>
            <a:pPr lvl="1"/>
            <a:r>
              <a:rPr lang="en-US" sz="1800" dirty="0"/>
              <a:t>Official notification that a grant proposal has been funded</a:t>
            </a:r>
          </a:p>
          <a:p>
            <a:pPr lvl="1"/>
            <a:r>
              <a:rPr lang="en-US" sz="1800" dirty="0"/>
              <a:t>Includes the terms and conditions of the award</a:t>
            </a:r>
          </a:p>
          <a:p>
            <a:pPr marL="609575" lvl="1" indent="0">
              <a:buNone/>
            </a:pPr>
            <a:endParaRPr lang="en-US" sz="1900" dirty="0"/>
          </a:p>
          <a:p>
            <a:r>
              <a:rPr lang="en-US" sz="2600" b="1" dirty="0"/>
              <a:t>Post-award </a:t>
            </a:r>
            <a:r>
              <a:rPr lang="en-US" sz="2600" dirty="0"/>
              <a:t>– the time period after a grant is awarded</a:t>
            </a:r>
          </a:p>
          <a:p>
            <a:pPr lvl="1"/>
            <a:r>
              <a:rPr lang="en-US" sz="1800" dirty="0"/>
              <a:t>Funds are awarded</a:t>
            </a:r>
          </a:p>
          <a:p>
            <a:pPr lvl="1"/>
            <a:r>
              <a:rPr lang="en-US" sz="1800" dirty="0"/>
              <a:t>Carry out the project as approved by the IRB</a:t>
            </a:r>
          </a:p>
          <a:p>
            <a:pPr lvl="1"/>
            <a:r>
              <a:rPr lang="en-US" sz="1800" dirty="0"/>
              <a:t>3-month and 6-month presentations on progress</a:t>
            </a:r>
          </a:p>
          <a:p>
            <a:pPr lvl="1"/>
            <a:r>
              <a:rPr lang="en-US" sz="1800" dirty="0"/>
              <a:t>Final presentation</a:t>
            </a:r>
          </a:p>
          <a:p>
            <a:endParaRPr lang="en-US" dirty="0"/>
          </a:p>
        </p:txBody>
      </p:sp>
    </p:spTree>
    <p:extLst>
      <p:ext uri="{BB962C8B-B14F-4D97-AF65-F5344CB8AC3E}">
        <p14:creationId xmlns:p14="http://schemas.microsoft.com/office/powerpoint/2010/main" val="1322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8994D-D736-497C-9285-6CA982E064EB}"/>
              </a:ext>
            </a:extLst>
          </p:cNvPr>
          <p:cNvSpPr>
            <a:spLocks noGrp="1"/>
          </p:cNvSpPr>
          <p:nvPr>
            <p:ph type="title"/>
          </p:nvPr>
        </p:nvSpPr>
        <p:spPr/>
        <p:txBody>
          <a:bodyPr/>
          <a:lstStyle/>
          <a:p>
            <a:r>
              <a:rPr lang="en-US" dirty="0"/>
              <a:t>Questions</a:t>
            </a:r>
            <a:br>
              <a:rPr lang="en-US" dirty="0"/>
            </a:br>
            <a:r>
              <a:rPr lang="en-US" dirty="0"/>
              <a:t>&amp;</a:t>
            </a:r>
            <a:br>
              <a:rPr lang="en-US" dirty="0"/>
            </a:br>
            <a:r>
              <a:rPr lang="en-US" dirty="0"/>
              <a:t>Answers</a:t>
            </a:r>
          </a:p>
        </p:txBody>
      </p:sp>
      <p:sp>
        <p:nvSpPr>
          <p:cNvPr id="2" name="TextBox 1">
            <a:extLst>
              <a:ext uri="{FF2B5EF4-FFF2-40B4-BE49-F238E27FC236}">
                <a16:creationId xmlns:a16="http://schemas.microsoft.com/office/drawing/2014/main" id="{11099CC3-55B3-CEC8-0BCE-ABA7B49B62E9}"/>
              </a:ext>
            </a:extLst>
          </p:cNvPr>
          <p:cNvSpPr txBox="1"/>
          <p:nvPr/>
        </p:nvSpPr>
        <p:spPr>
          <a:xfrm>
            <a:off x="2020824" y="5458968"/>
            <a:ext cx="6199632" cy="646331"/>
          </a:xfrm>
          <a:prstGeom prst="rect">
            <a:avLst/>
          </a:prstGeom>
          <a:noFill/>
        </p:spPr>
        <p:txBody>
          <a:bodyPr wrap="square" rtlCol="0">
            <a:spAutoFit/>
          </a:bodyPr>
          <a:lstStyle/>
          <a:p>
            <a:pPr algn="ctr"/>
            <a:r>
              <a:rPr lang="en-US" dirty="0"/>
              <a:t>Community &amp; Academic Partnership Pilot (CAPP) Program</a:t>
            </a:r>
          </a:p>
          <a:p>
            <a:pPr algn="ctr"/>
            <a:r>
              <a:rPr lang="en-US" dirty="0"/>
              <a:t>Questions – ’23 Presentation</a:t>
            </a:r>
          </a:p>
        </p:txBody>
      </p:sp>
    </p:spTree>
    <p:extLst>
      <p:ext uri="{BB962C8B-B14F-4D97-AF65-F5344CB8AC3E}">
        <p14:creationId xmlns:p14="http://schemas.microsoft.com/office/powerpoint/2010/main" val="262488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4BA15-2300-4F8F-93B1-D81982EE5BFA}"/>
              </a:ext>
            </a:extLst>
          </p:cNvPr>
          <p:cNvSpPr>
            <a:spLocks noGrp="1"/>
          </p:cNvSpPr>
          <p:nvPr>
            <p:ph type="title"/>
          </p:nvPr>
        </p:nvSpPr>
        <p:spPr/>
        <p:txBody>
          <a:bodyPr/>
          <a:lstStyle/>
          <a:p>
            <a:r>
              <a:rPr lang="en-US" dirty="0"/>
              <a:t>CAPP Program Focus</a:t>
            </a:r>
          </a:p>
        </p:txBody>
      </p:sp>
      <p:sp>
        <p:nvSpPr>
          <p:cNvPr id="5" name="Content Placeholder 4">
            <a:extLst>
              <a:ext uri="{FF2B5EF4-FFF2-40B4-BE49-F238E27FC236}">
                <a16:creationId xmlns:a16="http://schemas.microsoft.com/office/drawing/2014/main" id="{4C7EAB94-9035-4F8E-9F55-54D0B0DB7077}"/>
              </a:ext>
            </a:extLst>
          </p:cNvPr>
          <p:cNvSpPr>
            <a:spLocks noGrp="1"/>
          </p:cNvSpPr>
          <p:nvPr>
            <p:ph sz="half" idx="1"/>
          </p:nvPr>
        </p:nvSpPr>
        <p:spPr/>
        <p:txBody>
          <a:bodyPr>
            <a:normAutofit/>
          </a:bodyPr>
          <a:lstStyle/>
          <a:p>
            <a:r>
              <a:rPr lang="en-US" sz="3000" dirty="0"/>
              <a:t>To support collaborations between community organizations and CTSI-affiliated academic partners that address at least one of 3 focal areas (see next slides)</a:t>
            </a:r>
          </a:p>
          <a:p>
            <a:r>
              <a:rPr lang="en-US" sz="3000" dirty="0"/>
              <a:t>To build capacity for community-academic collaborations</a:t>
            </a:r>
          </a:p>
          <a:p>
            <a:r>
              <a:rPr lang="en-US" sz="3000" dirty="0"/>
              <a:t>To pilot interventions and programs in communities, gathering data to support grant proposals to funding sources outside of the University</a:t>
            </a:r>
          </a:p>
          <a:p>
            <a:endParaRPr lang="en-US" dirty="0"/>
          </a:p>
        </p:txBody>
      </p:sp>
    </p:spTree>
    <p:extLst>
      <p:ext uri="{BB962C8B-B14F-4D97-AF65-F5344CB8AC3E}">
        <p14:creationId xmlns:p14="http://schemas.microsoft.com/office/powerpoint/2010/main" val="382245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368CFF-B402-F904-0E5D-4A5B9086C12D}"/>
              </a:ext>
            </a:extLst>
          </p:cNvPr>
          <p:cNvSpPr txBox="1"/>
          <p:nvPr/>
        </p:nvSpPr>
        <p:spPr>
          <a:xfrm>
            <a:off x="538162" y="1200976"/>
            <a:ext cx="11115674" cy="1477328"/>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ea typeface="Times New Roman" panose="02020603050405020304" pitchFamily="18" charset="0"/>
              </a:rPr>
              <a:t>Question:</a:t>
            </a:r>
            <a:r>
              <a:rPr lang="en-US" sz="1800" dirty="0">
                <a:solidFill>
                  <a:srgbClr val="0E101A"/>
                </a:solidFill>
                <a:effectLst/>
                <a:ea typeface="Times New Roman" panose="02020603050405020304" pitchFamily="18" charset="0"/>
              </a:rPr>
              <a:t> Does using technology to increase access to services among immigrants fall under the first or last focus?</a:t>
            </a:r>
            <a:endParaRPr lang="en-US" sz="1800" dirty="0">
              <a:effectLst/>
              <a:ea typeface="Times New Roman" panose="02020603050405020304" pitchFamily="18" charset="0"/>
            </a:endParaRPr>
          </a:p>
          <a:p>
            <a:pPr marL="0" marR="0">
              <a:spcBef>
                <a:spcPts val="0"/>
              </a:spcBef>
              <a:spcAft>
                <a:spcPts val="0"/>
              </a:spcAft>
            </a:pPr>
            <a:endParaRPr lang="en-US" sz="1800" b="1" dirty="0">
              <a:solidFill>
                <a:srgbClr val="0E101A"/>
              </a:solidFill>
              <a:effectLst/>
              <a:ea typeface="Times New Roman" panose="02020603050405020304" pitchFamily="18" charset="0"/>
            </a:endParaRPr>
          </a:p>
          <a:p>
            <a:pPr marL="0" marR="0">
              <a:spcBef>
                <a:spcPts val="0"/>
              </a:spcBef>
              <a:spcAft>
                <a:spcPts val="0"/>
              </a:spcAft>
            </a:pPr>
            <a:r>
              <a:rPr lang="en-US" sz="1800" b="1" dirty="0">
                <a:solidFill>
                  <a:srgbClr val="0E101A"/>
                </a:solidFill>
                <a:effectLst/>
                <a:ea typeface="Times New Roman" panose="02020603050405020304" pitchFamily="18" charset="0"/>
              </a:rPr>
              <a:t>Answer:</a:t>
            </a:r>
            <a:r>
              <a:rPr lang="en-US" sz="1800" dirty="0">
                <a:solidFill>
                  <a:srgbClr val="0E101A"/>
                </a:solidFill>
                <a:effectLst/>
                <a:ea typeface="Times New Roman" panose="02020603050405020304" pitchFamily="18" charset="0"/>
              </a:rPr>
              <a:t> The first focus is on translational research. There is a difference between translational science and translational research. If the technology could be translated and used by many other projects this is considered translational science. </a:t>
            </a:r>
            <a:endParaRPr lang="en-US" sz="18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43AE3894-D2B3-17A0-45F9-5E6B8A1E8E02}"/>
              </a:ext>
            </a:extLst>
          </p:cNvPr>
          <p:cNvSpPr txBox="1"/>
          <p:nvPr/>
        </p:nvSpPr>
        <p:spPr>
          <a:xfrm>
            <a:off x="581025" y="2769259"/>
            <a:ext cx="11239500" cy="1754326"/>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ea typeface="Times New Roman" panose="02020603050405020304" pitchFamily="18" charset="0"/>
              </a:rPr>
              <a:t>Question</a:t>
            </a:r>
            <a:r>
              <a:rPr lang="en-US" sz="1800" dirty="0">
                <a:solidFill>
                  <a:srgbClr val="0E101A"/>
                </a:solidFill>
                <a:effectLst/>
                <a:ea typeface="Times New Roman" panose="02020603050405020304" pitchFamily="18" charset="0"/>
              </a:rPr>
              <a:t>: </a:t>
            </a:r>
          </a:p>
          <a:p>
            <a:pPr marL="0" marR="0">
              <a:spcBef>
                <a:spcPts val="0"/>
              </a:spcBef>
              <a:spcAft>
                <a:spcPts val="0"/>
              </a:spcAft>
            </a:pPr>
            <a:r>
              <a:rPr lang="en-US" sz="1800" dirty="0">
                <a:solidFill>
                  <a:srgbClr val="0E101A"/>
                </a:solidFill>
                <a:effectLst/>
                <a:ea typeface="Times New Roman" panose="02020603050405020304" pitchFamily="18" charset="0"/>
              </a:rPr>
              <a:t>Define the difference between a community partner and a community organization. </a:t>
            </a:r>
          </a:p>
          <a:p>
            <a:pPr marL="0" marR="0">
              <a:spcBef>
                <a:spcPts val="0"/>
              </a:spcBef>
              <a:spcAft>
                <a:spcPts val="0"/>
              </a:spcAft>
            </a:pPr>
            <a:endParaRPr lang="en-US" sz="1800" b="1" dirty="0">
              <a:solidFill>
                <a:srgbClr val="0E101A"/>
              </a:solidFill>
              <a:effectLst/>
              <a:ea typeface="Times New Roman" panose="02020603050405020304" pitchFamily="18" charset="0"/>
            </a:endParaRPr>
          </a:p>
          <a:p>
            <a:pPr marL="0" marR="0">
              <a:spcBef>
                <a:spcPts val="0"/>
              </a:spcBef>
              <a:spcAft>
                <a:spcPts val="0"/>
              </a:spcAft>
            </a:pPr>
            <a:r>
              <a:rPr lang="en-US" sz="1800" b="1" dirty="0">
                <a:solidFill>
                  <a:srgbClr val="0E101A"/>
                </a:solidFill>
                <a:effectLst/>
                <a:ea typeface="Times New Roman" panose="02020603050405020304" pitchFamily="18" charset="0"/>
              </a:rPr>
              <a:t>Answer:</a:t>
            </a:r>
            <a:r>
              <a:rPr lang="en-US" sz="1800" dirty="0">
                <a:solidFill>
                  <a:srgbClr val="0E101A"/>
                </a:solidFill>
                <a:effectLst/>
                <a:ea typeface="Times New Roman" panose="02020603050405020304" pitchFamily="18" charset="0"/>
              </a:rPr>
              <a:t> A community partner or community organization is defined as not a </a:t>
            </a:r>
            <a:r>
              <a:rPr lang="en-US" dirty="0">
                <a:solidFill>
                  <a:srgbClr val="0E101A"/>
                </a:solidFill>
                <a:ea typeface="Times New Roman" panose="02020603050405020304" pitchFamily="18" charset="0"/>
              </a:rPr>
              <a:t>part of the University of Utah, VA or Intermountain Healthcare. These are considered academic partners. Community organizations are typically nonprofit organizations. </a:t>
            </a:r>
            <a:endParaRPr lang="en-US" sz="1800" dirty="0">
              <a:effectLst/>
              <a:ea typeface="Times New Roman" panose="02020603050405020304" pitchFamily="18" charset="0"/>
            </a:endParaRPr>
          </a:p>
        </p:txBody>
      </p:sp>
      <p:sp>
        <p:nvSpPr>
          <p:cNvPr id="9" name="Rectangle 8">
            <a:extLst>
              <a:ext uri="{FF2B5EF4-FFF2-40B4-BE49-F238E27FC236}">
                <a16:creationId xmlns:a16="http://schemas.microsoft.com/office/drawing/2014/main" id="{5908D91E-6649-5E17-DCCB-A1461D226C9F}"/>
              </a:ext>
            </a:extLst>
          </p:cNvPr>
          <p:cNvSpPr/>
          <p:nvPr/>
        </p:nvSpPr>
        <p:spPr>
          <a:xfrm>
            <a:off x="581025" y="2756843"/>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C4706E-4B45-759B-8175-E07D81975F33}"/>
              </a:ext>
            </a:extLst>
          </p:cNvPr>
          <p:cNvSpPr txBox="1"/>
          <p:nvPr/>
        </p:nvSpPr>
        <p:spPr>
          <a:xfrm>
            <a:off x="538162" y="4571911"/>
            <a:ext cx="11115675" cy="1200329"/>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ea typeface="Times New Roman" panose="02020603050405020304" pitchFamily="18" charset="0"/>
              </a:rPr>
              <a:t>Question:</a:t>
            </a:r>
            <a:r>
              <a:rPr lang="en-US" sz="1800" dirty="0">
                <a:solidFill>
                  <a:srgbClr val="0E101A"/>
                </a:solidFill>
                <a:effectLst/>
                <a:ea typeface="Times New Roman" panose="02020603050405020304" pitchFamily="18" charset="0"/>
              </a:rPr>
              <a:t> Does the funding extend beyond a year?</a:t>
            </a:r>
          </a:p>
          <a:p>
            <a:pPr marL="0" marR="0">
              <a:spcBef>
                <a:spcPts val="0"/>
              </a:spcBef>
              <a:spcAft>
                <a:spcPts val="0"/>
              </a:spcAft>
            </a:pPr>
            <a:endParaRPr lang="en-US" sz="1800" dirty="0">
              <a:effectLst/>
              <a:ea typeface="Times New Roman" panose="02020603050405020304" pitchFamily="18" charset="0"/>
            </a:endParaRPr>
          </a:p>
          <a:p>
            <a:pPr marL="0" marR="0">
              <a:spcBef>
                <a:spcPts val="0"/>
              </a:spcBef>
              <a:spcAft>
                <a:spcPts val="0"/>
              </a:spcAft>
            </a:pPr>
            <a:r>
              <a:rPr lang="en-US" sz="1800" b="1" dirty="0">
                <a:solidFill>
                  <a:srgbClr val="0E101A"/>
                </a:solidFill>
                <a:effectLst/>
                <a:ea typeface="Times New Roman" panose="02020603050405020304" pitchFamily="18" charset="0"/>
              </a:rPr>
              <a:t>Answer:</a:t>
            </a:r>
            <a:r>
              <a:rPr lang="en-US" sz="1800" b="1" dirty="0">
                <a:effectLst/>
                <a:ea typeface="Times New Roman" panose="02020603050405020304" pitchFamily="18" charset="0"/>
              </a:rPr>
              <a:t> </a:t>
            </a:r>
            <a:r>
              <a:rPr lang="en-US" sz="1800" dirty="0">
                <a:solidFill>
                  <a:srgbClr val="0E101A"/>
                </a:solidFill>
                <a:effectLst/>
                <a:ea typeface="Times New Roman" panose="02020603050405020304" pitchFamily="18" charset="0"/>
              </a:rPr>
              <a:t>No. The funding for the CAPP cannot be extended beyond the one year. You must spend the grant money within the one-year timeframe. </a:t>
            </a:r>
            <a:endParaRPr lang="en-US" sz="1800" dirty="0">
              <a:effectLst/>
              <a:ea typeface="Times New Roman" panose="02020603050405020304" pitchFamily="18" charset="0"/>
            </a:endParaRPr>
          </a:p>
        </p:txBody>
      </p:sp>
      <p:sp>
        <p:nvSpPr>
          <p:cNvPr id="12" name="Rectangle 11">
            <a:extLst>
              <a:ext uri="{FF2B5EF4-FFF2-40B4-BE49-F238E27FC236}">
                <a16:creationId xmlns:a16="http://schemas.microsoft.com/office/drawing/2014/main" id="{AFAC0130-653E-06BE-8480-2D117FDA1CE4}"/>
              </a:ext>
            </a:extLst>
          </p:cNvPr>
          <p:cNvSpPr/>
          <p:nvPr/>
        </p:nvSpPr>
        <p:spPr>
          <a:xfrm flipV="1">
            <a:off x="581025" y="4523096"/>
            <a:ext cx="10725150" cy="55321"/>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3D699E-793A-31F0-516E-4C21E49895B1}"/>
              </a:ext>
            </a:extLst>
          </p:cNvPr>
          <p:cNvSpPr txBox="1"/>
          <p:nvPr/>
        </p:nvSpPr>
        <p:spPr>
          <a:xfrm>
            <a:off x="538162" y="229321"/>
            <a:ext cx="6096000" cy="369332"/>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Times New Roman" panose="02020603050405020304" pitchFamily="18" charset="0"/>
                <a:ea typeface="Times New Roman" panose="02020603050405020304" pitchFamily="18" charset="0"/>
              </a:rPr>
              <a:t>Community Academic Partnership Pilot Program</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6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8994D-D736-497C-9285-6CA982E064EB}"/>
              </a:ext>
            </a:extLst>
          </p:cNvPr>
          <p:cNvSpPr>
            <a:spLocks noGrp="1"/>
          </p:cNvSpPr>
          <p:nvPr>
            <p:ph type="title"/>
          </p:nvPr>
        </p:nvSpPr>
        <p:spPr/>
        <p:txBody>
          <a:bodyPr/>
          <a:lstStyle/>
          <a:p>
            <a:r>
              <a:rPr lang="en-US" dirty="0"/>
              <a:t>Questions</a:t>
            </a:r>
            <a:br>
              <a:rPr lang="en-US" dirty="0"/>
            </a:br>
            <a:r>
              <a:rPr lang="en-US" dirty="0"/>
              <a:t>&amp;</a:t>
            </a:r>
            <a:br>
              <a:rPr lang="en-US" dirty="0"/>
            </a:br>
            <a:r>
              <a:rPr lang="en-US" dirty="0"/>
              <a:t>Answers</a:t>
            </a:r>
          </a:p>
        </p:txBody>
      </p:sp>
      <p:sp>
        <p:nvSpPr>
          <p:cNvPr id="2" name="TextBox 1">
            <a:extLst>
              <a:ext uri="{FF2B5EF4-FFF2-40B4-BE49-F238E27FC236}">
                <a16:creationId xmlns:a16="http://schemas.microsoft.com/office/drawing/2014/main" id="{C1A5B711-E6F3-6587-D958-22B95BFDBB66}"/>
              </a:ext>
            </a:extLst>
          </p:cNvPr>
          <p:cNvSpPr txBox="1"/>
          <p:nvPr/>
        </p:nvSpPr>
        <p:spPr>
          <a:xfrm>
            <a:off x="2020824" y="5458968"/>
            <a:ext cx="6199632" cy="646331"/>
          </a:xfrm>
          <a:prstGeom prst="rect">
            <a:avLst/>
          </a:prstGeom>
          <a:noFill/>
        </p:spPr>
        <p:txBody>
          <a:bodyPr wrap="square" rtlCol="0">
            <a:spAutoFit/>
          </a:bodyPr>
          <a:lstStyle/>
          <a:p>
            <a:pPr algn="ctr"/>
            <a:r>
              <a:rPr lang="en-US" dirty="0"/>
              <a:t>Community &amp; Academic Partnership Pilot (CAPP) Program</a:t>
            </a:r>
          </a:p>
          <a:p>
            <a:pPr algn="ctr"/>
            <a:r>
              <a:rPr lang="en-US" dirty="0"/>
              <a:t>Questions – ’22 Presentation</a:t>
            </a:r>
          </a:p>
        </p:txBody>
      </p:sp>
    </p:spTree>
    <p:extLst>
      <p:ext uri="{BB962C8B-B14F-4D97-AF65-F5344CB8AC3E}">
        <p14:creationId xmlns:p14="http://schemas.microsoft.com/office/powerpoint/2010/main" val="3634779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368CFF-B402-F904-0E5D-4A5B9086C12D}"/>
              </a:ext>
            </a:extLst>
          </p:cNvPr>
          <p:cNvSpPr txBox="1"/>
          <p:nvPr/>
        </p:nvSpPr>
        <p:spPr>
          <a:xfrm>
            <a:off x="538162" y="1200976"/>
            <a:ext cx="11115674" cy="1200329"/>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ea typeface="Times New Roman" panose="02020603050405020304" pitchFamily="18" charset="0"/>
              </a:rPr>
              <a:t>Question:</a:t>
            </a:r>
            <a:r>
              <a:rPr lang="en-US" sz="1800" dirty="0">
                <a:solidFill>
                  <a:srgbClr val="0E101A"/>
                </a:solidFill>
                <a:effectLst/>
                <a:ea typeface="Times New Roman" panose="02020603050405020304" pitchFamily="18" charset="0"/>
              </a:rPr>
              <a:t> Are we assigned a CCET co-director?</a:t>
            </a:r>
          </a:p>
          <a:p>
            <a:pPr marL="0" marR="0">
              <a:spcBef>
                <a:spcPts val="0"/>
              </a:spcBef>
              <a:spcAft>
                <a:spcPts val="0"/>
              </a:spcAft>
            </a:pPr>
            <a:endParaRPr lang="en-US" sz="1800" dirty="0">
              <a:effectLst/>
              <a:ea typeface="Times New Roman" panose="02020603050405020304" pitchFamily="18" charset="0"/>
            </a:endParaRPr>
          </a:p>
          <a:p>
            <a:pPr marL="0" marR="0">
              <a:spcBef>
                <a:spcPts val="0"/>
              </a:spcBef>
              <a:spcAft>
                <a:spcPts val="0"/>
              </a:spcAft>
            </a:pPr>
            <a:r>
              <a:rPr lang="en-US" sz="1800" b="1" dirty="0">
                <a:solidFill>
                  <a:srgbClr val="0E101A"/>
                </a:solidFill>
                <a:effectLst/>
                <a:ea typeface="Times New Roman" panose="02020603050405020304" pitchFamily="18" charset="0"/>
              </a:rPr>
              <a:t>Answer:</a:t>
            </a:r>
            <a:r>
              <a:rPr lang="en-US" sz="1800" dirty="0">
                <a:solidFill>
                  <a:srgbClr val="0E101A"/>
                </a:solidFill>
                <a:effectLst/>
                <a:ea typeface="Times New Roman" panose="02020603050405020304" pitchFamily="18" charset="0"/>
              </a:rPr>
              <a:t> A CCET co-director assignment was in an email the MPIs received. The MPIs are responsible for arranging and scheduling a meeting with the co-director. </a:t>
            </a:r>
            <a:endParaRPr lang="en-US" sz="18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43AE3894-D2B3-17A0-45F9-5E6B8A1E8E02}"/>
              </a:ext>
            </a:extLst>
          </p:cNvPr>
          <p:cNvSpPr txBox="1"/>
          <p:nvPr/>
        </p:nvSpPr>
        <p:spPr>
          <a:xfrm>
            <a:off x="581025" y="2769259"/>
            <a:ext cx="11239500" cy="1200329"/>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ea typeface="Times New Roman" panose="02020603050405020304" pitchFamily="18" charset="0"/>
              </a:rPr>
              <a:t>Question</a:t>
            </a:r>
            <a:r>
              <a:rPr lang="en-US" sz="1800" dirty="0">
                <a:solidFill>
                  <a:srgbClr val="0E101A"/>
                </a:solidFill>
                <a:effectLst/>
                <a:ea typeface="Times New Roman" panose="02020603050405020304" pitchFamily="18" charset="0"/>
              </a:rPr>
              <a:t>: As we further prepare our proposal, do we have access to the CTSI Core Services without cost?</a:t>
            </a:r>
            <a:endParaRPr lang="en-US" sz="1800" dirty="0">
              <a:effectLst/>
              <a:ea typeface="Times New Roman" panose="02020603050405020304" pitchFamily="18" charset="0"/>
            </a:endParaRPr>
          </a:p>
          <a:p>
            <a:pPr marL="0" marR="0">
              <a:spcBef>
                <a:spcPts val="0"/>
              </a:spcBef>
              <a:spcAft>
                <a:spcPts val="0"/>
              </a:spcAft>
            </a:pPr>
            <a:endParaRPr lang="en-US" sz="1800" b="1" dirty="0">
              <a:solidFill>
                <a:srgbClr val="0E101A"/>
              </a:solidFill>
              <a:effectLst/>
              <a:ea typeface="Times New Roman" panose="02020603050405020304" pitchFamily="18" charset="0"/>
            </a:endParaRPr>
          </a:p>
          <a:p>
            <a:pPr marL="0" marR="0">
              <a:spcBef>
                <a:spcPts val="0"/>
              </a:spcBef>
              <a:spcAft>
                <a:spcPts val="0"/>
              </a:spcAft>
            </a:pPr>
            <a:r>
              <a:rPr lang="en-US" sz="1800" b="1" dirty="0">
                <a:solidFill>
                  <a:srgbClr val="0E101A"/>
                </a:solidFill>
                <a:effectLst/>
                <a:ea typeface="Times New Roman" panose="02020603050405020304" pitchFamily="18" charset="0"/>
              </a:rPr>
              <a:t>Answer:</a:t>
            </a:r>
            <a:r>
              <a:rPr lang="en-US" sz="1800" dirty="0">
                <a:solidFill>
                  <a:srgbClr val="0E101A"/>
                </a:solidFill>
                <a:effectLst/>
                <a:ea typeface="Times New Roman" panose="02020603050405020304" pitchFamily="18" charset="0"/>
              </a:rPr>
              <a:t> Free consultation during the grant preparation time is available. If you plan to utilize CTSI Core Services as part of a funded project, you must include those costs in your grant proposal budget.</a:t>
            </a:r>
            <a:endParaRPr lang="en-US" sz="1800" dirty="0">
              <a:effectLst/>
              <a:ea typeface="Times New Roman" panose="02020603050405020304" pitchFamily="18" charset="0"/>
            </a:endParaRPr>
          </a:p>
        </p:txBody>
      </p:sp>
      <p:sp>
        <p:nvSpPr>
          <p:cNvPr id="9" name="Rectangle 8">
            <a:extLst>
              <a:ext uri="{FF2B5EF4-FFF2-40B4-BE49-F238E27FC236}">
                <a16:creationId xmlns:a16="http://schemas.microsoft.com/office/drawing/2014/main" id="{5908D91E-6649-5E17-DCCB-A1461D226C9F}"/>
              </a:ext>
            </a:extLst>
          </p:cNvPr>
          <p:cNvSpPr/>
          <p:nvPr/>
        </p:nvSpPr>
        <p:spPr>
          <a:xfrm>
            <a:off x="581025" y="2470774"/>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C4706E-4B45-759B-8175-E07D81975F33}"/>
              </a:ext>
            </a:extLst>
          </p:cNvPr>
          <p:cNvSpPr txBox="1"/>
          <p:nvPr/>
        </p:nvSpPr>
        <p:spPr>
          <a:xfrm>
            <a:off x="538162" y="4571911"/>
            <a:ext cx="11115675" cy="1477328"/>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ea typeface="Times New Roman" panose="02020603050405020304" pitchFamily="18" charset="0"/>
              </a:rPr>
              <a:t>Question:</a:t>
            </a:r>
            <a:r>
              <a:rPr lang="en-US" sz="1800" dirty="0">
                <a:solidFill>
                  <a:srgbClr val="0E101A"/>
                </a:solidFill>
                <a:effectLst/>
                <a:ea typeface="Times New Roman" panose="02020603050405020304" pitchFamily="18" charset="0"/>
              </a:rPr>
              <a:t> Can participants be paid using cash?</a:t>
            </a:r>
          </a:p>
          <a:p>
            <a:pPr marL="0" marR="0">
              <a:spcBef>
                <a:spcPts val="0"/>
              </a:spcBef>
              <a:spcAft>
                <a:spcPts val="0"/>
              </a:spcAft>
            </a:pPr>
            <a:endParaRPr lang="en-US" sz="1800" dirty="0">
              <a:effectLst/>
              <a:ea typeface="Times New Roman" panose="02020603050405020304" pitchFamily="18" charset="0"/>
            </a:endParaRPr>
          </a:p>
          <a:p>
            <a:pPr marL="0" marR="0">
              <a:spcBef>
                <a:spcPts val="0"/>
              </a:spcBef>
              <a:spcAft>
                <a:spcPts val="0"/>
              </a:spcAft>
            </a:pPr>
            <a:r>
              <a:rPr lang="en-US" sz="1800" b="1" dirty="0">
                <a:solidFill>
                  <a:srgbClr val="0E101A"/>
                </a:solidFill>
                <a:effectLst/>
                <a:ea typeface="Times New Roman" panose="02020603050405020304" pitchFamily="18" charset="0"/>
              </a:rPr>
              <a:t>Answer:</a:t>
            </a:r>
            <a:r>
              <a:rPr lang="en-US" sz="1800" b="1" dirty="0">
                <a:effectLst/>
                <a:ea typeface="Times New Roman" panose="02020603050405020304" pitchFamily="18" charset="0"/>
              </a:rPr>
              <a:t> </a:t>
            </a:r>
            <a:r>
              <a:rPr lang="en-US" sz="1800" dirty="0">
                <a:solidFill>
                  <a:srgbClr val="0E101A"/>
                </a:solidFill>
                <a:effectLst/>
                <a:ea typeface="Times New Roman" panose="02020603050405020304" pitchFamily="18" charset="0"/>
              </a:rPr>
              <a:t>No. Cash is not allowed. All participants must be compensated in the form of a gift card. Gift cards are acceptable due to tracking mechanisms and compliance. The CCET Team regularly compensates participants via gift cards and can provide information on how to do this. </a:t>
            </a:r>
            <a:endParaRPr lang="en-US" sz="1800" dirty="0">
              <a:effectLst/>
              <a:ea typeface="Times New Roman" panose="02020603050405020304" pitchFamily="18" charset="0"/>
            </a:endParaRPr>
          </a:p>
        </p:txBody>
      </p:sp>
      <p:sp>
        <p:nvSpPr>
          <p:cNvPr id="12" name="Rectangle 11">
            <a:extLst>
              <a:ext uri="{FF2B5EF4-FFF2-40B4-BE49-F238E27FC236}">
                <a16:creationId xmlns:a16="http://schemas.microsoft.com/office/drawing/2014/main" id="{AFAC0130-653E-06BE-8480-2D117FDA1CE4}"/>
              </a:ext>
            </a:extLst>
          </p:cNvPr>
          <p:cNvSpPr/>
          <p:nvPr/>
        </p:nvSpPr>
        <p:spPr>
          <a:xfrm flipV="1">
            <a:off x="581025" y="4222354"/>
            <a:ext cx="10725150" cy="55321"/>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3D699E-793A-31F0-516E-4C21E49895B1}"/>
              </a:ext>
            </a:extLst>
          </p:cNvPr>
          <p:cNvSpPr txBox="1"/>
          <p:nvPr/>
        </p:nvSpPr>
        <p:spPr>
          <a:xfrm>
            <a:off x="538162" y="229321"/>
            <a:ext cx="6096000" cy="369332"/>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Times New Roman" panose="02020603050405020304" pitchFamily="18" charset="0"/>
                <a:ea typeface="Times New Roman" panose="02020603050405020304" pitchFamily="18" charset="0"/>
              </a:rPr>
              <a:t>Community Academic Partnership Pilot Program</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13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08D91E-6649-5E17-DCCB-A1461D226C9F}"/>
              </a:ext>
            </a:extLst>
          </p:cNvPr>
          <p:cNvSpPr/>
          <p:nvPr/>
        </p:nvSpPr>
        <p:spPr>
          <a:xfrm>
            <a:off x="733425" y="1788166"/>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C0130-653E-06BE-8480-2D117FDA1CE4}"/>
              </a:ext>
            </a:extLst>
          </p:cNvPr>
          <p:cNvSpPr/>
          <p:nvPr/>
        </p:nvSpPr>
        <p:spPr>
          <a:xfrm>
            <a:off x="733425" y="3482662"/>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058C3B-65CD-C1C0-305A-2E61C1391CA9}"/>
              </a:ext>
            </a:extLst>
          </p:cNvPr>
          <p:cNvSpPr txBox="1"/>
          <p:nvPr/>
        </p:nvSpPr>
        <p:spPr>
          <a:xfrm>
            <a:off x="733423" y="571946"/>
            <a:ext cx="10725150" cy="923330"/>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Question:</a:t>
            </a:r>
            <a:r>
              <a:rPr lang="en-US" sz="1800" dirty="0">
                <a:solidFill>
                  <a:srgbClr val="0E101A"/>
                </a:solidFill>
                <a:effectLst/>
                <a:latin typeface="Calibri" panose="020F0502020204030204" pitchFamily="34" charset="0"/>
                <a:ea typeface="Times New Roman" panose="02020603050405020304" pitchFamily="18" charset="0"/>
              </a:rPr>
              <a:t> Do community key personnel need to provide and submit a Biosketch?</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Answer:</a:t>
            </a:r>
            <a:r>
              <a:rPr lang="en-US" sz="1200" b="1" dirty="0">
                <a:effectLst/>
                <a:latin typeface="Times New Roman" panose="02020603050405020304" pitchFamily="18" charset="0"/>
                <a:ea typeface="Times New Roman" panose="02020603050405020304" pitchFamily="18" charset="0"/>
              </a:rPr>
              <a:t> </a:t>
            </a:r>
            <a:r>
              <a:rPr lang="en-US" sz="1800" dirty="0">
                <a:solidFill>
                  <a:srgbClr val="0E101A"/>
                </a:solidFill>
                <a:effectLst/>
                <a:latin typeface="Calibri" panose="020F0502020204030204" pitchFamily="34" charset="0"/>
                <a:ea typeface="Times New Roman" panose="02020603050405020304" pitchFamily="18" charset="0"/>
              </a:rPr>
              <a:t>Yes. Community key personnel should provide a current Biosketch.</a:t>
            </a:r>
            <a:endParaRPr lang="en-US"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64216BD-4B62-F315-D6CB-FB0422528FEE}"/>
              </a:ext>
            </a:extLst>
          </p:cNvPr>
          <p:cNvSpPr txBox="1"/>
          <p:nvPr/>
        </p:nvSpPr>
        <p:spPr>
          <a:xfrm>
            <a:off x="733423" y="1866388"/>
            <a:ext cx="11420474" cy="1661993"/>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Question:</a:t>
            </a:r>
            <a:r>
              <a:rPr lang="en-US" sz="1800" dirty="0">
                <a:solidFill>
                  <a:srgbClr val="0E101A"/>
                </a:solidFill>
                <a:effectLst/>
                <a:latin typeface="Calibri" panose="020F0502020204030204" pitchFamily="34" charset="0"/>
                <a:ea typeface="Times New Roman" panose="02020603050405020304" pitchFamily="18" charset="0"/>
              </a:rPr>
              <a:t> Should any specific adaptation of the community key personnel Biosketch be made?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dirty="0">
                <a:solidFill>
                  <a:srgbClr val="0E101A"/>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Answer:</a:t>
            </a:r>
            <a:r>
              <a:rPr lang="en-US" sz="1200" b="1" dirty="0">
                <a:effectLst/>
                <a:latin typeface="Times New Roman" panose="02020603050405020304" pitchFamily="18" charset="0"/>
                <a:ea typeface="Times New Roman" panose="02020603050405020304" pitchFamily="18" charset="0"/>
              </a:rPr>
              <a:t> </a:t>
            </a:r>
            <a:r>
              <a:rPr lang="en-US" sz="1800" dirty="0">
                <a:solidFill>
                  <a:srgbClr val="0E101A"/>
                </a:solidFill>
                <a:effectLst/>
                <a:latin typeface="Calibri" panose="020F0502020204030204" pitchFamily="34" charset="0"/>
                <a:ea typeface="Times New Roman" panose="02020603050405020304" pitchFamily="18" charset="0"/>
              </a:rPr>
              <a:t>You may modify the </a:t>
            </a:r>
            <a:r>
              <a:rPr lang="en-US" sz="1800" dirty="0" err="1">
                <a:solidFill>
                  <a:srgbClr val="0E101A"/>
                </a:solidFill>
                <a:effectLst/>
                <a:latin typeface="Calibri" panose="020F0502020204030204" pitchFamily="34" charset="0"/>
                <a:ea typeface="Times New Roman" panose="02020603050405020304" pitchFamily="18" charset="0"/>
              </a:rPr>
              <a:t>Biosketch</a:t>
            </a:r>
            <a:r>
              <a:rPr lang="en-US" sz="1800" dirty="0">
                <a:solidFill>
                  <a:srgbClr val="0E101A"/>
                </a:solidFill>
                <a:effectLst/>
                <a:latin typeface="Calibri" panose="020F0502020204030204" pitchFamily="34" charset="0"/>
                <a:ea typeface="Times New Roman" panose="02020603050405020304" pitchFamily="18" charset="0"/>
              </a:rPr>
              <a:t> as needed to highlight community members’ experience and expertise. </a:t>
            </a:r>
            <a:r>
              <a:rPr lang="en-US" dirty="0">
                <a:solidFill>
                  <a:srgbClr val="0E101A"/>
                </a:solidFill>
                <a:latin typeface="Calibri" panose="020F0502020204030204" pitchFamily="34" charset="0"/>
                <a:ea typeface="Times New Roman" panose="02020603050405020304" pitchFamily="18" charset="0"/>
              </a:rPr>
              <a:t>Usually, </a:t>
            </a:r>
            <a:r>
              <a:rPr lang="en-US" sz="1800" dirty="0">
                <a:solidFill>
                  <a:srgbClr val="0E101A"/>
                </a:solidFill>
                <a:effectLst/>
                <a:latin typeface="Calibri" panose="020F0502020204030204" pitchFamily="34" charset="0"/>
                <a:ea typeface="Times New Roman" panose="02020603050405020304" pitchFamily="18" charset="0"/>
              </a:rPr>
              <a:t>Sections A and B will be filled out completely. Section C may contain contributions to an individual’s community and/or accomplishments. The Biosketch should highlight an individual’s expertise in areas that are relevant to the proposed project. </a:t>
            </a:r>
            <a:endParaRPr lang="en-US" sz="1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3969F1B-FF3C-71BD-14B4-9F29133F9073}"/>
              </a:ext>
            </a:extLst>
          </p:cNvPr>
          <p:cNvSpPr txBox="1"/>
          <p:nvPr/>
        </p:nvSpPr>
        <p:spPr>
          <a:xfrm>
            <a:off x="733424" y="3739582"/>
            <a:ext cx="10725149" cy="1477328"/>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Question:</a:t>
            </a:r>
            <a:r>
              <a:rPr lang="en-US" sz="1800" dirty="0">
                <a:solidFill>
                  <a:srgbClr val="0E101A"/>
                </a:solidFill>
                <a:effectLst/>
                <a:latin typeface="Calibri" panose="020F0502020204030204" pitchFamily="34" charset="0"/>
                <a:ea typeface="Times New Roman" panose="02020603050405020304" pitchFamily="18" charset="0"/>
              </a:rPr>
              <a:t> Are there recommendations for obtaining funding to carry out pre-award activities, such as holding focus groups or Community Advisory Board meetings?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Answer:</a:t>
            </a:r>
            <a:r>
              <a:rPr lang="en-US" sz="1200" b="1" dirty="0">
                <a:effectLst/>
                <a:latin typeface="Times New Roman" panose="02020603050405020304" pitchFamily="18" charset="0"/>
                <a:ea typeface="Times New Roman" panose="02020603050405020304" pitchFamily="18" charset="0"/>
              </a:rPr>
              <a:t> </a:t>
            </a:r>
            <a:r>
              <a:rPr lang="en-US" sz="1800" dirty="0">
                <a:solidFill>
                  <a:srgbClr val="0E101A"/>
                </a:solidFill>
                <a:effectLst/>
                <a:latin typeface="Calibri" panose="020F0502020204030204" pitchFamily="34" charset="0"/>
                <a:ea typeface="Times New Roman" panose="02020603050405020304" pitchFamily="18" charset="0"/>
              </a:rPr>
              <a:t>Departmental funding is an option. Quality improvement meetings can be scheduled and can help develop the project. Quality improvement meetings are for information gathering only.</a:t>
            </a:r>
            <a:endParaRPr lang="en-US" sz="12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DED98EB5-61A9-5D0F-2461-11AE07BA0D11}"/>
              </a:ext>
            </a:extLst>
          </p:cNvPr>
          <p:cNvSpPr/>
          <p:nvPr/>
        </p:nvSpPr>
        <p:spPr>
          <a:xfrm>
            <a:off x="733423" y="5378919"/>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C0130-653E-06BE-8480-2D117FDA1CE4}"/>
              </a:ext>
            </a:extLst>
          </p:cNvPr>
          <p:cNvSpPr/>
          <p:nvPr/>
        </p:nvSpPr>
        <p:spPr>
          <a:xfrm>
            <a:off x="733422" y="3615695"/>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D98EB5-61A9-5D0F-2461-11AE07BA0D11}"/>
              </a:ext>
            </a:extLst>
          </p:cNvPr>
          <p:cNvSpPr/>
          <p:nvPr/>
        </p:nvSpPr>
        <p:spPr>
          <a:xfrm>
            <a:off x="733425" y="5374261"/>
            <a:ext cx="10725150" cy="45719"/>
          </a:xfrm>
          <a:prstGeom prst="rect">
            <a:avLst/>
          </a:prstGeom>
          <a:solidFill>
            <a:srgbClr val="A9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44D6BF-1168-BEFA-F922-89EA4E61C709}"/>
              </a:ext>
            </a:extLst>
          </p:cNvPr>
          <p:cNvSpPr txBox="1"/>
          <p:nvPr/>
        </p:nvSpPr>
        <p:spPr>
          <a:xfrm>
            <a:off x="733421" y="656982"/>
            <a:ext cx="11010899" cy="2585323"/>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Question:</a:t>
            </a:r>
            <a:r>
              <a:rPr lang="en-US" sz="1800" dirty="0">
                <a:solidFill>
                  <a:srgbClr val="0E101A"/>
                </a:solidFill>
                <a:effectLst/>
                <a:latin typeface="Calibri" panose="020F0502020204030204" pitchFamily="34" charset="0"/>
                <a:ea typeface="Times New Roman" panose="02020603050405020304" pitchFamily="18" charset="0"/>
              </a:rPr>
              <a:t> Do key informant interviews need IRB approval?</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Answer:</a:t>
            </a:r>
            <a:r>
              <a:rPr lang="en-US" sz="1200" b="1" dirty="0">
                <a:effectLst/>
                <a:latin typeface="Times New Roman" panose="02020603050405020304" pitchFamily="18" charset="0"/>
                <a:ea typeface="Times New Roman" panose="02020603050405020304" pitchFamily="18" charset="0"/>
              </a:rPr>
              <a:t> </a:t>
            </a:r>
            <a:r>
              <a:rPr lang="en-US" sz="1800" dirty="0">
                <a:solidFill>
                  <a:srgbClr val="0E101A"/>
                </a:solidFill>
                <a:effectLst/>
                <a:latin typeface="Calibri" panose="020F0502020204030204" pitchFamily="34" charset="0"/>
                <a:ea typeface="Times New Roman" panose="02020603050405020304" pitchFamily="18" charset="0"/>
              </a:rPr>
              <a:t>Key informant interviews used as research data will need IRB approval.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Key informant interviews used to explore community needs and interests in developing a research project are acceptable as quality improvement; no IRB approval is needed. Note: For any information used in a publication or presentation, IRB approval is necessary.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It is best practice to consult the IRB for any questions regarding key informant interviews.</a:t>
            </a:r>
            <a:endParaRPr lang="en-US"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B5111587-BBB8-4945-93DC-8165AA9D9EBA}"/>
              </a:ext>
            </a:extLst>
          </p:cNvPr>
          <p:cNvSpPr txBox="1"/>
          <p:nvPr/>
        </p:nvSpPr>
        <p:spPr>
          <a:xfrm>
            <a:off x="733421" y="3779173"/>
            <a:ext cx="11010899" cy="1477328"/>
          </a:xfrm>
          <a:prstGeom prst="rect">
            <a:avLst/>
          </a:prstGeom>
          <a:noFill/>
        </p:spPr>
        <p:txBody>
          <a:bodyPr wrap="square">
            <a:spAutoFit/>
          </a:bodyPr>
          <a:lstStyle/>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Question:</a:t>
            </a:r>
            <a:r>
              <a:rPr lang="en-US" sz="1800" dirty="0">
                <a:solidFill>
                  <a:srgbClr val="0E101A"/>
                </a:solidFill>
                <a:effectLst/>
                <a:latin typeface="Calibri" panose="020F0502020204030204" pitchFamily="34" charset="0"/>
                <a:ea typeface="Times New Roman" panose="02020603050405020304" pitchFamily="18" charset="0"/>
              </a:rPr>
              <a:t> Is a community advisory board recommended?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E101A"/>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E101A"/>
                </a:solidFill>
                <a:effectLst/>
                <a:latin typeface="Calibri" panose="020F0502020204030204" pitchFamily="34" charset="0"/>
                <a:ea typeface="Times New Roman" panose="02020603050405020304" pitchFamily="18" charset="0"/>
              </a:rPr>
              <a:t>Answer:</a:t>
            </a:r>
            <a:r>
              <a:rPr lang="en-US" sz="1200" b="1" dirty="0">
                <a:effectLst/>
                <a:latin typeface="Times New Roman" panose="02020603050405020304" pitchFamily="18" charset="0"/>
                <a:ea typeface="Times New Roman" panose="02020603050405020304" pitchFamily="18" charset="0"/>
              </a:rPr>
              <a:t> </a:t>
            </a:r>
            <a:r>
              <a:rPr lang="en-US" sz="1800" dirty="0">
                <a:solidFill>
                  <a:srgbClr val="0E101A"/>
                </a:solidFill>
                <a:effectLst/>
                <a:latin typeface="Calibri" panose="020F0502020204030204" pitchFamily="34" charset="0"/>
                <a:ea typeface="Times New Roman" panose="02020603050405020304" pitchFamily="18" charset="0"/>
              </a:rPr>
              <a:t>Yes. A community advisory board is recommended, but not required. It can be useful to have input and feedback from multiple people on the project design, procedures, and ways to share project outcomes with the community.</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918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1EC3-BCFD-DCB2-1EDC-7D3B57130980}"/>
              </a:ext>
            </a:extLst>
          </p:cNvPr>
          <p:cNvSpPr>
            <a:spLocks noGrp="1"/>
          </p:cNvSpPr>
          <p:nvPr>
            <p:ph type="title"/>
          </p:nvPr>
        </p:nvSpPr>
        <p:spPr/>
        <p:txBody>
          <a:bodyPr/>
          <a:lstStyle/>
          <a:p>
            <a:r>
              <a:rPr lang="en-US" dirty="0"/>
              <a:t>Address research barriers</a:t>
            </a:r>
          </a:p>
        </p:txBody>
      </p:sp>
      <p:sp>
        <p:nvSpPr>
          <p:cNvPr id="3" name="Content Placeholder 2">
            <a:extLst>
              <a:ext uri="{FF2B5EF4-FFF2-40B4-BE49-F238E27FC236}">
                <a16:creationId xmlns:a16="http://schemas.microsoft.com/office/drawing/2014/main" id="{BA26275B-2D05-63C6-013D-DF70FB08ED98}"/>
              </a:ext>
            </a:extLst>
          </p:cNvPr>
          <p:cNvSpPr>
            <a:spLocks noGrp="1"/>
          </p:cNvSpPr>
          <p:nvPr>
            <p:ph sz="half" idx="1"/>
          </p:nvPr>
        </p:nvSpPr>
        <p:spPr/>
        <p:txBody>
          <a:bodyPr/>
          <a:lstStyle/>
          <a:p>
            <a:r>
              <a:rPr lang="en-US" sz="4000" dirty="0"/>
              <a:t>Address barriers to conducting clinical &amp; translational research</a:t>
            </a:r>
          </a:p>
          <a:p>
            <a:pPr lvl="1"/>
            <a:r>
              <a:rPr lang="en-US" sz="2267" dirty="0"/>
              <a:t>An innovative methodology, technology, tool, resource or training program that can be generalized to many other research projects</a:t>
            </a:r>
          </a:p>
          <a:p>
            <a:pPr lvl="1"/>
            <a:r>
              <a:rPr lang="en-US" sz="2267" dirty="0"/>
              <a:t>Example barriers:</a:t>
            </a:r>
          </a:p>
          <a:p>
            <a:pPr lvl="2"/>
            <a:r>
              <a:rPr lang="en-US" sz="1734" dirty="0"/>
              <a:t>Designing clinical trials and research studies with patient/community engagement from the beginning </a:t>
            </a:r>
          </a:p>
          <a:p>
            <a:pPr lvl="2"/>
            <a:r>
              <a:rPr lang="en-US" sz="1734" dirty="0"/>
              <a:t>Engaging a broad range of patients/communities in clinical trials and research studies</a:t>
            </a:r>
          </a:p>
          <a:p>
            <a:pPr lvl="2"/>
            <a:r>
              <a:rPr lang="en-US" sz="1734" dirty="0"/>
              <a:t>Understandable informed consent processes</a:t>
            </a:r>
          </a:p>
          <a:p>
            <a:pPr lvl="2"/>
            <a:r>
              <a:rPr lang="en-US" sz="1734" dirty="0"/>
              <a:t>Disseminating research findings to patients and communities in appropriate and understandable ways</a:t>
            </a:r>
          </a:p>
          <a:p>
            <a:endParaRPr lang="en-US" dirty="0"/>
          </a:p>
        </p:txBody>
      </p:sp>
      <p:sp>
        <p:nvSpPr>
          <p:cNvPr id="4" name="Text Placeholder 3">
            <a:extLst>
              <a:ext uri="{FF2B5EF4-FFF2-40B4-BE49-F238E27FC236}">
                <a16:creationId xmlns:a16="http://schemas.microsoft.com/office/drawing/2014/main" id="{193C8451-2F34-74CD-A5BB-50F69F977A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9213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8B70-CDCA-7864-77D9-E9FF6192C539}"/>
              </a:ext>
            </a:extLst>
          </p:cNvPr>
          <p:cNvSpPr>
            <a:spLocks noGrp="1"/>
          </p:cNvSpPr>
          <p:nvPr>
            <p:ph type="title"/>
          </p:nvPr>
        </p:nvSpPr>
        <p:spPr/>
        <p:txBody>
          <a:bodyPr/>
          <a:lstStyle/>
          <a:p>
            <a:r>
              <a:rPr lang="en-US" dirty="0"/>
              <a:t>Advance human health</a:t>
            </a:r>
          </a:p>
        </p:txBody>
      </p:sp>
      <p:sp>
        <p:nvSpPr>
          <p:cNvPr id="3" name="Content Placeholder 2">
            <a:extLst>
              <a:ext uri="{FF2B5EF4-FFF2-40B4-BE49-F238E27FC236}">
                <a16:creationId xmlns:a16="http://schemas.microsoft.com/office/drawing/2014/main" id="{C2294D82-E989-B93E-1D9D-1C89B14FA60B}"/>
              </a:ext>
            </a:extLst>
          </p:cNvPr>
          <p:cNvSpPr>
            <a:spLocks noGrp="1"/>
          </p:cNvSpPr>
          <p:nvPr>
            <p:ph sz="half" idx="1"/>
          </p:nvPr>
        </p:nvSpPr>
        <p:spPr/>
        <p:txBody>
          <a:bodyPr/>
          <a:lstStyle/>
          <a:p>
            <a:r>
              <a:rPr lang="en-US" dirty="0"/>
              <a:t>Translate observations/data collected in the community, clinic or laboratory into interventions that improve the health of individuals and communities; e.g.,</a:t>
            </a:r>
          </a:p>
          <a:p>
            <a:pPr lvl="1"/>
            <a:r>
              <a:rPr lang="en-US" dirty="0"/>
              <a:t>Attitude or behavioral changes</a:t>
            </a:r>
          </a:p>
          <a:p>
            <a:pPr lvl="1"/>
            <a:r>
              <a:rPr lang="en-US" dirty="0"/>
              <a:t>Preventive measures</a:t>
            </a:r>
          </a:p>
          <a:p>
            <a:pPr lvl="1"/>
            <a:r>
              <a:rPr lang="en-US" dirty="0"/>
              <a:t>Diagnostics</a:t>
            </a:r>
          </a:p>
          <a:p>
            <a:pPr lvl="1"/>
            <a:r>
              <a:rPr lang="en-US" dirty="0"/>
              <a:t>Treatments or medical procedures</a:t>
            </a:r>
          </a:p>
          <a:p>
            <a:pPr lvl="1"/>
            <a:endParaRPr lang="en-US" dirty="0"/>
          </a:p>
        </p:txBody>
      </p:sp>
      <p:sp>
        <p:nvSpPr>
          <p:cNvPr id="4" name="Text Placeholder 3">
            <a:extLst>
              <a:ext uri="{FF2B5EF4-FFF2-40B4-BE49-F238E27FC236}">
                <a16:creationId xmlns:a16="http://schemas.microsoft.com/office/drawing/2014/main" id="{9A75C8E9-7BDF-70DE-ED28-D7F32249DF0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6535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TSI/UHealth Colors">
      <a:dk1>
        <a:srgbClr val="414042"/>
      </a:dk1>
      <a:lt1>
        <a:sysClr val="window" lastClr="FFFFFF"/>
      </a:lt1>
      <a:dk2>
        <a:srgbClr val="AC162C"/>
      </a:dk2>
      <a:lt2>
        <a:srgbClr val="A7A9AC"/>
      </a:lt2>
      <a:accent1>
        <a:srgbClr val="4F868E"/>
      </a:accent1>
      <a:accent2>
        <a:srgbClr val="7EDDD3"/>
      </a:accent2>
      <a:accent3>
        <a:srgbClr val="836C8E"/>
      </a:accent3>
      <a:accent4>
        <a:srgbClr val="E37A41"/>
      </a:accent4>
      <a:accent5>
        <a:srgbClr val="EFC041"/>
      </a:accent5>
      <a:accent6>
        <a:srgbClr val="006379"/>
      </a:accent6>
      <a:hlink>
        <a:srgbClr val="0000FF"/>
      </a:hlink>
      <a:folHlink>
        <a:srgbClr val="CC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903EE4E93694DA2F256B4A2D6D1CD" ma:contentTypeVersion="0" ma:contentTypeDescription="Create a new document." ma:contentTypeScope="" ma:versionID="62719eeede53ea52329dae2ee627b53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50ECD9-F849-46DF-9449-73D91AD91D33}">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4BB268-17F9-4815-84D4-BEB941E94C8D}">
  <ds:schemaRefs>
    <ds:schemaRef ds:uri="http://schemas.microsoft.com/sharepoint/v3/contenttype/forms"/>
  </ds:schemaRefs>
</ds:datastoreItem>
</file>

<file path=customXml/itemProps3.xml><?xml version="1.0" encoding="utf-8"?>
<ds:datastoreItem xmlns:ds="http://schemas.openxmlformats.org/officeDocument/2006/customXml" ds:itemID="{2F540C3B-D69F-4F9E-AF45-6F3B33BDB219}">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31800</TotalTime>
  <Words>4272</Words>
  <Application>Microsoft Office PowerPoint</Application>
  <PresentationFormat>Widescreen</PresentationFormat>
  <Paragraphs>536</Paragraphs>
  <Slides>74</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Arial</vt:lpstr>
      <vt:lpstr>Calibri</vt:lpstr>
      <vt:lpstr>Cambria</vt:lpstr>
      <vt:lpstr>Century Gothic</vt:lpstr>
      <vt:lpstr>Century Gothic Bold</vt:lpstr>
      <vt:lpstr>Century Gothic Bold Italic</vt:lpstr>
      <vt:lpstr>Courier New</vt:lpstr>
      <vt:lpstr>Times New Roman</vt:lpstr>
      <vt:lpstr>1_Office Theme</vt:lpstr>
      <vt:lpstr>Office Theme</vt:lpstr>
      <vt:lpstr>CAPP FOA APPLICATION</vt:lpstr>
      <vt:lpstr>agenda</vt:lpstr>
      <vt:lpstr>Appendix</vt:lpstr>
      <vt:lpstr>CTSI &amp; CAPP Team</vt:lpstr>
      <vt:lpstr>CAPP Web pages</vt:lpstr>
      <vt:lpstr>Community &amp; Academic Partnership Pilot (CAPP) Program Overview</vt:lpstr>
      <vt:lpstr>CAPP Program Focus</vt:lpstr>
      <vt:lpstr>Address research barriers</vt:lpstr>
      <vt:lpstr>Advance human health</vt:lpstr>
      <vt:lpstr>Understand &amp; reduce health disparities</vt:lpstr>
      <vt:lpstr>Understand &amp; reduce health disparities</vt:lpstr>
      <vt:lpstr>Essential components of CAPP Projects</vt:lpstr>
      <vt:lpstr>Collaborating for a win-win project</vt:lpstr>
      <vt:lpstr>components of a win-win project</vt:lpstr>
      <vt:lpstr>PowerPoint Presentation</vt:lpstr>
      <vt:lpstr>project planning &amp; grant writing</vt:lpstr>
      <vt:lpstr>IRB Application</vt:lpstr>
      <vt:lpstr>Developing focus group, interview or survey questions</vt:lpstr>
      <vt:lpstr>Collecting Research Data</vt:lpstr>
      <vt:lpstr>analyzing &amp; interpreting Quantitative data</vt:lpstr>
      <vt:lpstr>analyzing &amp; interpreting qualitative data</vt:lpstr>
      <vt:lpstr>sharing research findings with others</vt:lpstr>
      <vt:lpstr>Guidebooks for collaboration   </vt:lpstr>
      <vt:lpstr>CCET Guidebooks for collaboration</vt:lpstr>
      <vt:lpstr>CCET Guidebook URLs</vt:lpstr>
      <vt:lpstr>Guidebook Topics</vt:lpstr>
      <vt:lpstr>CAPP Timeline</vt:lpstr>
      <vt:lpstr>Capp timeline</vt:lpstr>
      <vt:lpstr>CAPP application processes</vt:lpstr>
      <vt:lpstr>Letter of Intent (LOI) Preparation</vt:lpstr>
      <vt:lpstr>LOI Review</vt:lpstr>
      <vt:lpstr>CAPP application Development Support</vt:lpstr>
      <vt:lpstr>CTSI cores and services</vt:lpstr>
      <vt:lpstr>CTSI cores and services</vt:lpstr>
      <vt:lpstr>Full Applications</vt:lpstr>
      <vt:lpstr>Full Application, continued</vt:lpstr>
      <vt:lpstr>Full Application, continued</vt:lpstr>
      <vt:lpstr>What happens after you submit your application?</vt:lpstr>
      <vt:lpstr>preparing your budget  </vt:lpstr>
      <vt:lpstr>Budget Development</vt:lpstr>
      <vt:lpstr>Budget Development – Community partner</vt:lpstr>
      <vt:lpstr>Budget Development – Academic partner</vt:lpstr>
      <vt:lpstr>Budget Development – Guidelines to follow</vt:lpstr>
      <vt:lpstr>Budget Development – General Budget Guidelines</vt:lpstr>
      <vt:lpstr>NIH Biosketches  </vt:lpstr>
      <vt:lpstr>NIH BIOSKETCH &amp; Other SUPPORT</vt:lpstr>
      <vt:lpstr>Initial Information – Academic Example</vt:lpstr>
      <vt:lpstr>Initial Information – Community Example</vt:lpstr>
      <vt:lpstr>A. Personal Statement</vt:lpstr>
      <vt:lpstr>A. Personal Statement – Cont.</vt:lpstr>
      <vt:lpstr>A. Personal Statement – Academic example</vt:lpstr>
      <vt:lpstr>A. Personal Statement – Community Partner example</vt:lpstr>
      <vt:lpstr>B. Positions, Scientific Appointments and Honors</vt:lpstr>
      <vt:lpstr>B. Positions, Scientific Appointments, and Honors – Academic Example</vt:lpstr>
      <vt:lpstr>B. Positions, Scientific Appointments, and Honors – community Example</vt:lpstr>
      <vt:lpstr>C. Contributions to Science</vt:lpstr>
      <vt:lpstr>C. Contributions to Science – Academic example</vt:lpstr>
      <vt:lpstr>C. Contributions to Science – Community Partner examples</vt:lpstr>
      <vt:lpstr>Thank you &amp; Questions?</vt:lpstr>
      <vt:lpstr>CTSI Acronyms</vt:lpstr>
      <vt:lpstr>CTSI Acronyms</vt:lpstr>
      <vt:lpstr>Common grant proposal preparation Acronyms</vt:lpstr>
      <vt:lpstr>Grant Proposal preparation Acronyms</vt:lpstr>
      <vt:lpstr>grant proposal preparation Acronyms</vt:lpstr>
      <vt:lpstr>Common Potential Funding and funded grant Acronyms</vt:lpstr>
      <vt:lpstr>Potential Funding Acronyms</vt:lpstr>
      <vt:lpstr>Potential Funding Acronyms </vt:lpstr>
      <vt:lpstr>Funded grant Acronyms </vt:lpstr>
      <vt:lpstr>Questions &amp; Answers</vt:lpstr>
      <vt:lpstr>PowerPoint Presentation</vt:lpstr>
      <vt:lpstr>Questions &amp; Answers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Kapron</dc:creator>
  <cp:lastModifiedBy>stacey peterson</cp:lastModifiedBy>
  <cp:revision>218</cp:revision>
  <dcterms:created xsi:type="dcterms:W3CDTF">2021-04-12T16:36:42Z</dcterms:created>
  <dcterms:modified xsi:type="dcterms:W3CDTF">2023-09-07T14:51:07Z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0x010100F5C903EE4E93694DA2F256B4A2D6D1CD</vt:lpwstr>
  </property>
  <property fmtid="{D5CDD505-2E9C-101B-9397-08002B2CF9AE}" pid="3" name="_dlc_DocIdItemGuid">
    <vt:lpwstr>95f1edd8-047d-4f5f-8759-57c43192b53d</vt:lpwstr>
  </property>
</Properties>
</file>